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 id="2147483679" r:id="rId2"/>
  </p:sldMasterIdLst>
  <p:notesMasterIdLst>
    <p:notesMasterId r:id="rId30"/>
  </p:notesMasterIdLst>
  <p:sldIdLst>
    <p:sldId id="256" r:id="rId3"/>
    <p:sldId id="267" r:id="rId4"/>
    <p:sldId id="271" r:id="rId5"/>
    <p:sldId id="262" r:id="rId6"/>
    <p:sldId id="286" r:id="rId7"/>
    <p:sldId id="287" r:id="rId8"/>
    <p:sldId id="288" r:id="rId9"/>
    <p:sldId id="270" r:id="rId10"/>
    <p:sldId id="263" r:id="rId11"/>
    <p:sldId id="283" r:id="rId12"/>
    <p:sldId id="274" r:id="rId13"/>
    <p:sldId id="279" r:id="rId14"/>
    <p:sldId id="278" r:id="rId15"/>
    <p:sldId id="273" r:id="rId16"/>
    <p:sldId id="265" r:id="rId17"/>
    <p:sldId id="272" r:id="rId18"/>
    <p:sldId id="257" r:id="rId19"/>
    <p:sldId id="258" r:id="rId20"/>
    <p:sldId id="259" r:id="rId21"/>
    <p:sldId id="260" r:id="rId22"/>
    <p:sldId id="261" r:id="rId23"/>
    <p:sldId id="275" r:id="rId24"/>
    <p:sldId id="281" r:id="rId25"/>
    <p:sldId id="282" r:id="rId26"/>
    <p:sldId id="284" r:id="rId27"/>
    <p:sldId id="276" r:id="rId28"/>
    <p:sldId id="285"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23448C-54E3-E569-0887-827837260E02}" name="r.ferrari22@campus.unimib.it" initials="RF" userId="S::r.ferrari22@campus.unimib.it::ced4de3c-4dde-4a3e-bd77-4919e9e7fb6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67CB9"/>
    <a:srgbClr val="DE68AD"/>
    <a:srgbClr val="6D6A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B988A-4915-6BC0-1657-22C37B9CE6A3}" v="45" dt="2023-06-19T15:04:01.381"/>
    <p1510:client id="{6AB8761D-6C7A-D34F-A2F4-A65CE048B743}" v="1316" dt="2023-06-18T15:55:30.479"/>
    <p1510:client id="{6E9A81D1-DE6E-2A3B-21F9-33902E7CA2D3}" v="35" dt="2023-06-19T15:05:22.616"/>
    <p1510:client id="{BF7EFC95-CADF-83D7-8863-DFE07277A371}" v="4" dt="2023-06-17T19:12:10.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C32CF2-B442-4D4D-BBD4-D058169BF6D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6D468A8-B6A2-486D-94DC-B5C15A0DEB27}">
      <dgm:prSet/>
      <dgm:spPr/>
      <dgm:t>
        <a:bodyPr/>
        <a:lstStyle/>
        <a:p>
          <a:pPr>
            <a:defRPr cap="all"/>
          </a:pPr>
          <a:r>
            <a:rPr lang="it-IT" b="0" i="0"/>
            <a:t>Obiettivi</a:t>
          </a:r>
          <a:endParaRPr lang="en-US"/>
        </a:p>
      </dgm:t>
    </dgm:pt>
    <dgm:pt modelId="{5EBEF464-83D2-4682-BC14-7EF0B059ED86}" type="parTrans" cxnId="{ED51129F-CAA7-47D9-AB40-9FA0E5FFBA2E}">
      <dgm:prSet/>
      <dgm:spPr/>
      <dgm:t>
        <a:bodyPr/>
        <a:lstStyle/>
        <a:p>
          <a:endParaRPr lang="en-US"/>
        </a:p>
      </dgm:t>
    </dgm:pt>
    <dgm:pt modelId="{A4A243F9-E608-491E-B01D-79E4C662239B}" type="sibTrans" cxnId="{ED51129F-CAA7-47D9-AB40-9FA0E5FFBA2E}">
      <dgm:prSet/>
      <dgm:spPr/>
      <dgm:t>
        <a:bodyPr/>
        <a:lstStyle/>
        <a:p>
          <a:endParaRPr lang="en-US"/>
        </a:p>
      </dgm:t>
    </dgm:pt>
    <dgm:pt modelId="{87CE407C-1267-4C0A-ACC6-F66D9B2592A0}">
      <dgm:prSet/>
      <dgm:spPr/>
      <dgm:t>
        <a:bodyPr/>
        <a:lstStyle/>
        <a:p>
          <a:pPr>
            <a:defRPr cap="all"/>
          </a:pPr>
          <a:r>
            <a:rPr lang="it-IT" b="0" i="0"/>
            <a:t>Metriche di valutazione</a:t>
          </a:r>
          <a:endParaRPr lang="en-US"/>
        </a:p>
      </dgm:t>
    </dgm:pt>
    <dgm:pt modelId="{B8FBD96E-7488-4F27-9663-224790F2720A}" type="parTrans" cxnId="{81182084-57A2-4E14-8FA3-82855EDB222D}">
      <dgm:prSet/>
      <dgm:spPr/>
      <dgm:t>
        <a:bodyPr/>
        <a:lstStyle/>
        <a:p>
          <a:endParaRPr lang="en-US"/>
        </a:p>
      </dgm:t>
    </dgm:pt>
    <dgm:pt modelId="{B2594AD5-47A5-4BA3-8C96-74ECDD818D85}" type="sibTrans" cxnId="{81182084-57A2-4E14-8FA3-82855EDB222D}">
      <dgm:prSet/>
      <dgm:spPr/>
      <dgm:t>
        <a:bodyPr/>
        <a:lstStyle/>
        <a:p>
          <a:endParaRPr lang="en-US"/>
        </a:p>
      </dgm:t>
    </dgm:pt>
    <dgm:pt modelId="{C70F828C-0052-40B6-82AB-C0F48E35F3F6}">
      <dgm:prSet/>
      <dgm:spPr/>
      <dgm:t>
        <a:bodyPr/>
        <a:lstStyle/>
        <a:p>
          <a:pPr>
            <a:defRPr cap="all"/>
          </a:pPr>
          <a:r>
            <a:rPr lang="it-IT" b="0" i="0"/>
            <a:t>Workflow</a:t>
          </a:r>
          <a:endParaRPr lang="en-US"/>
        </a:p>
      </dgm:t>
    </dgm:pt>
    <dgm:pt modelId="{4E336F9F-804D-497E-A1C3-DA6077001814}" type="parTrans" cxnId="{3D7D8968-649D-46E9-A4C4-305E79053F95}">
      <dgm:prSet/>
      <dgm:spPr/>
      <dgm:t>
        <a:bodyPr/>
        <a:lstStyle/>
        <a:p>
          <a:endParaRPr lang="en-US"/>
        </a:p>
      </dgm:t>
    </dgm:pt>
    <dgm:pt modelId="{1F251782-4D01-4872-93F1-C93418229DAE}" type="sibTrans" cxnId="{3D7D8968-649D-46E9-A4C4-305E79053F95}">
      <dgm:prSet/>
      <dgm:spPr/>
      <dgm:t>
        <a:bodyPr/>
        <a:lstStyle/>
        <a:p>
          <a:endParaRPr lang="en-US"/>
        </a:p>
      </dgm:t>
    </dgm:pt>
    <dgm:pt modelId="{5E0950CE-51B3-48D4-B94D-052C244B6C21}" type="pres">
      <dgm:prSet presAssocID="{B3C32CF2-B442-4D4D-BBD4-D058169BF6DB}" presName="root" presStyleCnt="0">
        <dgm:presLayoutVars>
          <dgm:dir/>
          <dgm:resizeHandles val="exact"/>
        </dgm:presLayoutVars>
      </dgm:prSet>
      <dgm:spPr/>
    </dgm:pt>
    <dgm:pt modelId="{E5815E3C-46AA-4098-8A76-BC9CC2466AE7}" type="pres">
      <dgm:prSet presAssocID="{76D468A8-B6A2-486D-94DC-B5C15A0DEB27}" presName="compNode" presStyleCnt="0"/>
      <dgm:spPr/>
    </dgm:pt>
    <dgm:pt modelId="{C2748F3E-4977-4378-8716-45D4B2BA7086}" type="pres">
      <dgm:prSet presAssocID="{76D468A8-B6A2-486D-94DC-B5C15A0DEB27}" presName="iconBgRect" presStyleLbl="bgShp" presStyleIdx="0" presStyleCnt="3"/>
      <dgm:spPr/>
    </dgm:pt>
    <dgm:pt modelId="{92458320-6663-4BA7-AC1A-2812C5238EFD}" type="pres">
      <dgm:prSet presAssocID="{76D468A8-B6A2-486D-94DC-B5C15A0DEB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ro a segno"/>
        </a:ext>
      </dgm:extLst>
    </dgm:pt>
    <dgm:pt modelId="{506D319D-29B6-4E87-A691-F90A5B26A026}" type="pres">
      <dgm:prSet presAssocID="{76D468A8-B6A2-486D-94DC-B5C15A0DEB27}" presName="spaceRect" presStyleCnt="0"/>
      <dgm:spPr/>
    </dgm:pt>
    <dgm:pt modelId="{8E51CDFA-CF3A-484B-8C79-ADF4631900B4}" type="pres">
      <dgm:prSet presAssocID="{76D468A8-B6A2-486D-94DC-B5C15A0DEB27}" presName="textRect" presStyleLbl="revTx" presStyleIdx="0" presStyleCnt="3">
        <dgm:presLayoutVars>
          <dgm:chMax val="1"/>
          <dgm:chPref val="1"/>
        </dgm:presLayoutVars>
      </dgm:prSet>
      <dgm:spPr/>
    </dgm:pt>
    <dgm:pt modelId="{CFFF3DC7-0AEF-4599-96C7-4A8E6945DCB9}" type="pres">
      <dgm:prSet presAssocID="{A4A243F9-E608-491E-B01D-79E4C662239B}" presName="sibTrans" presStyleCnt="0"/>
      <dgm:spPr/>
    </dgm:pt>
    <dgm:pt modelId="{78EE1B7F-A489-42E5-9000-1B7F6507AAEB}" type="pres">
      <dgm:prSet presAssocID="{87CE407C-1267-4C0A-ACC6-F66D9B2592A0}" presName="compNode" presStyleCnt="0"/>
      <dgm:spPr/>
    </dgm:pt>
    <dgm:pt modelId="{9EA1632C-D804-42F7-899F-CC032AFD93CF}" type="pres">
      <dgm:prSet presAssocID="{87CE407C-1267-4C0A-ACC6-F66D9B2592A0}" presName="iconBgRect" presStyleLbl="bgShp" presStyleIdx="1" presStyleCnt="3"/>
      <dgm:spPr/>
    </dgm:pt>
    <dgm:pt modelId="{8844F34A-C7A2-4B15-ADAB-082243549785}" type="pres">
      <dgm:prSet presAssocID="{87CE407C-1267-4C0A-ACC6-F66D9B2592A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0AEB348-8C24-484F-94A3-1274E7AE7C4E}" type="pres">
      <dgm:prSet presAssocID="{87CE407C-1267-4C0A-ACC6-F66D9B2592A0}" presName="spaceRect" presStyleCnt="0"/>
      <dgm:spPr/>
    </dgm:pt>
    <dgm:pt modelId="{1F7412F3-C227-441D-B67A-5BF25A22188A}" type="pres">
      <dgm:prSet presAssocID="{87CE407C-1267-4C0A-ACC6-F66D9B2592A0}" presName="textRect" presStyleLbl="revTx" presStyleIdx="1" presStyleCnt="3">
        <dgm:presLayoutVars>
          <dgm:chMax val="1"/>
          <dgm:chPref val="1"/>
        </dgm:presLayoutVars>
      </dgm:prSet>
      <dgm:spPr/>
    </dgm:pt>
    <dgm:pt modelId="{6FB6EE68-9D26-49EA-82DF-019D91D51FEC}" type="pres">
      <dgm:prSet presAssocID="{B2594AD5-47A5-4BA3-8C96-74ECDD818D85}" presName="sibTrans" presStyleCnt="0"/>
      <dgm:spPr/>
    </dgm:pt>
    <dgm:pt modelId="{5867C5D3-7059-43DD-81C6-1762E736C667}" type="pres">
      <dgm:prSet presAssocID="{C70F828C-0052-40B6-82AB-C0F48E35F3F6}" presName="compNode" presStyleCnt="0"/>
      <dgm:spPr/>
    </dgm:pt>
    <dgm:pt modelId="{3AFC5500-777E-477F-A349-63FF854238B7}" type="pres">
      <dgm:prSet presAssocID="{C70F828C-0052-40B6-82AB-C0F48E35F3F6}" presName="iconBgRect" presStyleLbl="bgShp" presStyleIdx="2" presStyleCnt="3"/>
      <dgm:spPr/>
    </dgm:pt>
    <dgm:pt modelId="{8A98DF61-C33C-45DE-96E1-E5966529A7C1}" type="pres">
      <dgm:prSet presAssocID="{C70F828C-0052-40B6-82AB-C0F48E35F3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usso di lavoro"/>
        </a:ext>
      </dgm:extLst>
    </dgm:pt>
    <dgm:pt modelId="{EFF7E8A7-ED93-4EDD-B57F-92256FECCFE5}" type="pres">
      <dgm:prSet presAssocID="{C70F828C-0052-40B6-82AB-C0F48E35F3F6}" presName="spaceRect" presStyleCnt="0"/>
      <dgm:spPr/>
    </dgm:pt>
    <dgm:pt modelId="{0E114148-5B28-4A88-8646-5552514F4928}" type="pres">
      <dgm:prSet presAssocID="{C70F828C-0052-40B6-82AB-C0F48E35F3F6}" presName="textRect" presStyleLbl="revTx" presStyleIdx="2" presStyleCnt="3">
        <dgm:presLayoutVars>
          <dgm:chMax val="1"/>
          <dgm:chPref val="1"/>
        </dgm:presLayoutVars>
      </dgm:prSet>
      <dgm:spPr/>
    </dgm:pt>
  </dgm:ptLst>
  <dgm:cxnLst>
    <dgm:cxn modelId="{8B72BA0A-92BA-4AC8-A252-86A3C00C2081}" type="presOf" srcId="{C70F828C-0052-40B6-82AB-C0F48E35F3F6}" destId="{0E114148-5B28-4A88-8646-5552514F4928}" srcOrd="0" destOrd="0" presId="urn:microsoft.com/office/officeart/2018/5/layout/IconCircleLabelList"/>
    <dgm:cxn modelId="{77FC270F-AD0A-4B76-B98A-774164EA821B}" type="presOf" srcId="{B3C32CF2-B442-4D4D-BBD4-D058169BF6DB}" destId="{5E0950CE-51B3-48D4-B94D-052C244B6C21}" srcOrd="0" destOrd="0" presId="urn:microsoft.com/office/officeart/2018/5/layout/IconCircleLabelList"/>
    <dgm:cxn modelId="{3D7D8968-649D-46E9-A4C4-305E79053F95}" srcId="{B3C32CF2-B442-4D4D-BBD4-D058169BF6DB}" destId="{C70F828C-0052-40B6-82AB-C0F48E35F3F6}" srcOrd="2" destOrd="0" parTransId="{4E336F9F-804D-497E-A1C3-DA6077001814}" sibTransId="{1F251782-4D01-4872-93F1-C93418229DAE}"/>
    <dgm:cxn modelId="{95689855-4349-4C5C-B119-FC923AB53242}" type="presOf" srcId="{87CE407C-1267-4C0A-ACC6-F66D9B2592A0}" destId="{1F7412F3-C227-441D-B67A-5BF25A22188A}" srcOrd="0" destOrd="0" presId="urn:microsoft.com/office/officeart/2018/5/layout/IconCircleLabelList"/>
    <dgm:cxn modelId="{E63D4D81-FA5D-4BE9-B310-B467650CA038}" type="presOf" srcId="{76D468A8-B6A2-486D-94DC-B5C15A0DEB27}" destId="{8E51CDFA-CF3A-484B-8C79-ADF4631900B4}" srcOrd="0" destOrd="0" presId="urn:microsoft.com/office/officeart/2018/5/layout/IconCircleLabelList"/>
    <dgm:cxn modelId="{81182084-57A2-4E14-8FA3-82855EDB222D}" srcId="{B3C32CF2-B442-4D4D-BBD4-D058169BF6DB}" destId="{87CE407C-1267-4C0A-ACC6-F66D9B2592A0}" srcOrd="1" destOrd="0" parTransId="{B8FBD96E-7488-4F27-9663-224790F2720A}" sibTransId="{B2594AD5-47A5-4BA3-8C96-74ECDD818D85}"/>
    <dgm:cxn modelId="{ED51129F-CAA7-47D9-AB40-9FA0E5FFBA2E}" srcId="{B3C32CF2-B442-4D4D-BBD4-D058169BF6DB}" destId="{76D468A8-B6A2-486D-94DC-B5C15A0DEB27}" srcOrd="0" destOrd="0" parTransId="{5EBEF464-83D2-4682-BC14-7EF0B059ED86}" sibTransId="{A4A243F9-E608-491E-B01D-79E4C662239B}"/>
    <dgm:cxn modelId="{EDCA87F1-6160-4E1C-BD4C-182E367C429B}" type="presParOf" srcId="{5E0950CE-51B3-48D4-B94D-052C244B6C21}" destId="{E5815E3C-46AA-4098-8A76-BC9CC2466AE7}" srcOrd="0" destOrd="0" presId="urn:microsoft.com/office/officeart/2018/5/layout/IconCircleLabelList"/>
    <dgm:cxn modelId="{AA3B4BA9-41EF-4373-96FF-E487ADDABFE6}" type="presParOf" srcId="{E5815E3C-46AA-4098-8A76-BC9CC2466AE7}" destId="{C2748F3E-4977-4378-8716-45D4B2BA7086}" srcOrd="0" destOrd="0" presId="urn:microsoft.com/office/officeart/2018/5/layout/IconCircleLabelList"/>
    <dgm:cxn modelId="{D5FF8E14-5310-4A60-88DD-C3D5C5C88524}" type="presParOf" srcId="{E5815E3C-46AA-4098-8A76-BC9CC2466AE7}" destId="{92458320-6663-4BA7-AC1A-2812C5238EFD}" srcOrd="1" destOrd="0" presId="urn:microsoft.com/office/officeart/2018/5/layout/IconCircleLabelList"/>
    <dgm:cxn modelId="{E3D15F25-419D-40A7-BBDD-F6ECCC92E0C3}" type="presParOf" srcId="{E5815E3C-46AA-4098-8A76-BC9CC2466AE7}" destId="{506D319D-29B6-4E87-A691-F90A5B26A026}" srcOrd="2" destOrd="0" presId="urn:microsoft.com/office/officeart/2018/5/layout/IconCircleLabelList"/>
    <dgm:cxn modelId="{CFB1D804-8B39-48B6-B766-0F6AADE8C106}" type="presParOf" srcId="{E5815E3C-46AA-4098-8A76-BC9CC2466AE7}" destId="{8E51CDFA-CF3A-484B-8C79-ADF4631900B4}" srcOrd="3" destOrd="0" presId="urn:microsoft.com/office/officeart/2018/5/layout/IconCircleLabelList"/>
    <dgm:cxn modelId="{C81C988F-6537-47C1-A002-CA75E892CFA1}" type="presParOf" srcId="{5E0950CE-51B3-48D4-B94D-052C244B6C21}" destId="{CFFF3DC7-0AEF-4599-96C7-4A8E6945DCB9}" srcOrd="1" destOrd="0" presId="urn:microsoft.com/office/officeart/2018/5/layout/IconCircleLabelList"/>
    <dgm:cxn modelId="{9ABE9592-5A3B-422E-A057-E580985FE001}" type="presParOf" srcId="{5E0950CE-51B3-48D4-B94D-052C244B6C21}" destId="{78EE1B7F-A489-42E5-9000-1B7F6507AAEB}" srcOrd="2" destOrd="0" presId="urn:microsoft.com/office/officeart/2018/5/layout/IconCircleLabelList"/>
    <dgm:cxn modelId="{9E975B3F-91B7-40C2-A3A7-3DEE948F9A37}" type="presParOf" srcId="{78EE1B7F-A489-42E5-9000-1B7F6507AAEB}" destId="{9EA1632C-D804-42F7-899F-CC032AFD93CF}" srcOrd="0" destOrd="0" presId="urn:microsoft.com/office/officeart/2018/5/layout/IconCircleLabelList"/>
    <dgm:cxn modelId="{CE8C9220-BC5E-48CC-AB72-71E14B521623}" type="presParOf" srcId="{78EE1B7F-A489-42E5-9000-1B7F6507AAEB}" destId="{8844F34A-C7A2-4B15-ADAB-082243549785}" srcOrd="1" destOrd="0" presId="urn:microsoft.com/office/officeart/2018/5/layout/IconCircleLabelList"/>
    <dgm:cxn modelId="{DBA93383-DD23-4FFC-872D-5BFD68E55854}" type="presParOf" srcId="{78EE1B7F-A489-42E5-9000-1B7F6507AAEB}" destId="{20AEB348-8C24-484F-94A3-1274E7AE7C4E}" srcOrd="2" destOrd="0" presId="urn:microsoft.com/office/officeart/2018/5/layout/IconCircleLabelList"/>
    <dgm:cxn modelId="{C16E60D4-0776-4B1E-B824-A42B1FC97215}" type="presParOf" srcId="{78EE1B7F-A489-42E5-9000-1B7F6507AAEB}" destId="{1F7412F3-C227-441D-B67A-5BF25A22188A}" srcOrd="3" destOrd="0" presId="urn:microsoft.com/office/officeart/2018/5/layout/IconCircleLabelList"/>
    <dgm:cxn modelId="{4E24DAB3-63A8-42B4-B987-090BF98AFB0B}" type="presParOf" srcId="{5E0950CE-51B3-48D4-B94D-052C244B6C21}" destId="{6FB6EE68-9D26-49EA-82DF-019D91D51FEC}" srcOrd="3" destOrd="0" presId="urn:microsoft.com/office/officeart/2018/5/layout/IconCircleLabelList"/>
    <dgm:cxn modelId="{84958654-3DB3-4577-BA72-4F35E53775F3}" type="presParOf" srcId="{5E0950CE-51B3-48D4-B94D-052C244B6C21}" destId="{5867C5D3-7059-43DD-81C6-1762E736C667}" srcOrd="4" destOrd="0" presId="urn:microsoft.com/office/officeart/2018/5/layout/IconCircleLabelList"/>
    <dgm:cxn modelId="{05166425-A650-4850-A03A-F9A44D59965D}" type="presParOf" srcId="{5867C5D3-7059-43DD-81C6-1762E736C667}" destId="{3AFC5500-777E-477F-A349-63FF854238B7}" srcOrd="0" destOrd="0" presId="urn:microsoft.com/office/officeart/2018/5/layout/IconCircleLabelList"/>
    <dgm:cxn modelId="{B08673D3-27C0-4588-93F8-66701EDD8390}" type="presParOf" srcId="{5867C5D3-7059-43DD-81C6-1762E736C667}" destId="{8A98DF61-C33C-45DE-96E1-E5966529A7C1}" srcOrd="1" destOrd="0" presId="urn:microsoft.com/office/officeart/2018/5/layout/IconCircleLabelList"/>
    <dgm:cxn modelId="{F2D82E5B-DE4A-4214-BCDE-D2D398DA2FC6}" type="presParOf" srcId="{5867C5D3-7059-43DD-81C6-1762E736C667}" destId="{EFF7E8A7-ED93-4EDD-B57F-92256FECCFE5}" srcOrd="2" destOrd="0" presId="urn:microsoft.com/office/officeart/2018/5/layout/IconCircleLabelList"/>
    <dgm:cxn modelId="{D83F53EC-727A-4668-A30C-82DCDB44555A}" type="presParOf" srcId="{5867C5D3-7059-43DD-81C6-1762E736C667}" destId="{0E114148-5B28-4A88-8646-5552514F492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48F3E-4977-4378-8716-45D4B2BA7086}">
      <dsp:nvSpPr>
        <dsp:cNvPr id="0" name=""/>
        <dsp:cNvSpPr/>
      </dsp:nvSpPr>
      <dsp:spPr>
        <a:xfrm>
          <a:off x="646412" y="668931"/>
          <a:ext cx="1852875" cy="18528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58320-6663-4BA7-AC1A-2812C5238EFD}">
      <dsp:nvSpPr>
        <dsp:cNvPr id="0" name=""/>
        <dsp:cNvSpPr/>
      </dsp:nvSpPr>
      <dsp:spPr>
        <a:xfrm>
          <a:off x="1041287" y="1063806"/>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51CDFA-CF3A-484B-8C79-ADF4631900B4}">
      <dsp:nvSpPr>
        <dsp:cNvPr id="0" name=""/>
        <dsp:cNvSpPr/>
      </dsp:nvSpPr>
      <dsp:spPr>
        <a:xfrm>
          <a:off x="54099" y="309893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it-IT" sz="2700" b="0" i="0" kern="1200"/>
            <a:t>Obiettivi</a:t>
          </a:r>
          <a:endParaRPr lang="en-US" sz="2700" kern="1200"/>
        </a:p>
      </dsp:txBody>
      <dsp:txXfrm>
        <a:off x="54099" y="3098931"/>
        <a:ext cx="3037500" cy="720000"/>
      </dsp:txXfrm>
    </dsp:sp>
    <dsp:sp modelId="{9EA1632C-D804-42F7-899F-CC032AFD93CF}">
      <dsp:nvSpPr>
        <dsp:cNvPr id="0" name=""/>
        <dsp:cNvSpPr/>
      </dsp:nvSpPr>
      <dsp:spPr>
        <a:xfrm>
          <a:off x="4215474" y="668931"/>
          <a:ext cx="1852875" cy="18528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4F34A-C7A2-4B15-ADAB-082243549785}">
      <dsp:nvSpPr>
        <dsp:cNvPr id="0" name=""/>
        <dsp:cNvSpPr/>
      </dsp:nvSpPr>
      <dsp:spPr>
        <a:xfrm>
          <a:off x="4610349" y="1063806"/>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7412F3-C227-441D-B67A-5BF25A22188A}">
      <dsp:nvSpPr>
        <dsp:cNvPr id="0" name=""/>
        <dsp:cNvSpPr/>
      </dsp:nvSpPr>
      <dsp:spPr>
        <a:xfrm>
          <a:off x="3623162" y="309893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it-IT" sz="2700" b="0" i="0" kern="1200"/>
            <a:t>Metriche di valutazione</a:t>
          </a:r>
          <a:endParaRPr lang="en-US" sz="2700" kern="1200"/>
        </a:p>
      </dsp:txBody>
      <dsp:txXfrm>
        <a:off x="3623162" y="3098931"/>
        <a:ext cx="3037500" cy="720000"/>
      </dsp:txXfrm>
    </dsp:sp>
    <dsp:sp modelId="{3AFC5500-777E-477F-A349-63FF854238B7}">
      <dsp:nvSpPr>
        <dsp:cNvPr id="0" name=""/>
        <dsp:cNvSpPr/>
      </dsp:nvSpPr>
      <dsp:spPr>
        <a:xfrm>
          <a:off x="7784537" y="668931"/>
          <a:ext cx="1852875" cy="18528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8DF61-C33C-45DE-96E1-E5966529A7C1}">
      <dsp:nvSpPr>
        <dsp:cNvPr id="0" name=""/>
        <dsp:cNvSpPr/>
      </dsp:nvSpPr>
      <dsp:spPr>
        <a:xfrm>
          <a:off x="8179412" y="1063806"/>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114148-5B28-4A88-8646-5552514F4928}">
      <dsp:nvSpPr>
        <dsp:cNvPr id="0" name=""/>
        <dsp:cNvSpPr/>
      </dsp:nvSpPr>
      <dsp:spPr>
        <a:xfrm>
          <a:off x="7192225" y="3098931"/>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it-IT" sz="2700" b="0" i="0" kern="1200"/>
            <a:t>Workflow</a:t>
          </a:r>
          <a:endParaRPr lang="en-US" sz="2700" kern="1200"/>
        </a:p>
      </dsp:txBody>
      <dsp:txXfrm>
        <a:off x="7192225" y="3098931"/>
        <a:ext cx="30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443CE-B49A-419B-95E3-016AD6023656}" type="datetimeFigureOut">
              <a:t>19/06/2023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C7AB9-2831-46DF-8C73-67AA59F9113A}" type="slidenum">
              <a:t>‹N›</a:t>
            </a:fld>
            <a:endParaRPr lang="it-IT"/>
          </a:p>
        </p:txBody>
      </p:sp>
    </p:spTree>
    <p:extLst>
      <p:ext uri="{BB962C8B-B14F-4D97-AF65-F5344CB8AC3E}">
        <p14:creationId xmlns:p14="http://schemas.microsoft.com/office/powerpoint/2010/main" val="4198576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753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518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51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240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983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F5C7AB9-2831-46DF-8C73-67AA59F9113A}" type="slidenum">
              <a:rPr lang="it-IT" smtClean="0"/>
              <a:t>18</a:t>
            </a:fld>
            <a:endParaRPr lang="it-IT"/>
          </a:p>
        </p:txBody>
      </p:sp>
    </p:spTree>
    <p:extLst>
      <p:ext uri="{BB962C8B-B14F-4D97-AF65-F5344CB8AC3E}">
        <p14:creationId xmlns:p14="http://schemas.microsoft.com/office/powerpoint/2010/main" val="89686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322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052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53467" y="952200"/>
            <a:ext cx="6203200" cy="2476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b="0">
                <a:latin typeface="Golos Text Medium"/>
                <a:ea typeface="Golos Text Medium"/>
                <a:cs typeface="Golos Text Medium"/>
                <a:sym typeface="Golos Tex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it-IT"/>
              <a:t>Fare clic per modificare lo stile del titolo dello schema</a:t>
            </a:r>
            <a:endParaRPr/>
          </a:p>
        </p:txBody>
      </p:sp>
    </p:spTree>
    <p:extLst>
      <p:ext uri="{BB962C8B-B14F-4D97-AF65-F5344CB8AC3E}">
        <p14:creationId xmlns:p14="http://schemas.microsoft.com/office/powerpoint/2010/main" val="125145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6" name="Google Shape;46;p11"/>
          <p:cNvSpPr txBox="1">
            <a:spLocks noGrp="1"/>
          </p:cNvSpPr>
          <p:nvPr>
            <p:ph type="subTitle" idx="1"/>
          </p:nvPr>
        </p:nvSpPr>
        <p:spPr>
          <a:xfrm>
            <a:off x="1712000" y="4092833"/>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it-IT"/>
              <a:t>Fare clic per modificare lo stile del sottotitolo dello schema</a:t>
            </a:r>
            <a:endParaRPr/>
          </a:p>
        </p:txBody>
      </p:sp>
    </p:spTree>
    <p:extLst>
      <p:ext uri="{BB962C8B-B14F-4D97-AF65-F5344CB8AC3E}">
        <p14:creationId xmlns:p14="http://schemas.microsoft.com/office/powerpoint/2010/main" val="1057387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2661983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50" name="Google Shape;50;p13"/>
          <p:cNvSpPr txBox="1">
            <a:spLocks noGrp="1"/>
          </p:cNvSpPr>
          <p:nvPr>
            <p:ph type="title" hasCustomPrompt="1"/>
          </p:nvPr>
        </p:nvSpPr>
        <p:spPr>
          <a:xfrm>
            <a:off x="953467" y="20629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1" name="Google Shape;51;p13"/>
          <p:cNvSpPr txBox="1">
            <a:spLocks noGrp="1"/>
          </p:cNvSpPr>
          <p:nvPr>
            <p:ph type="subTitle" idx="1"/>
          </p:nvPr>
        </p:nvSpPr>
        <p:spPr>
          <a:xfrm>
            <a:off x="2734419" y="20629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it-IT"/>
              <a:t>Fare clic per modificare lo stile del sottotitolo dello schema</a:t>
            </a:r>
            <a:endParaRPr/>
          </a:p>
        </p:txBody>
      </p:sp>
      <p:sp>
        <p:nvSpPr>
          <p:cNvPr id="52" name="Google Shape;52;p13"/>
          <p:cNvSpPr txBox="1">
            <a:spLocks noGrp="1"/>
          </p:cNvSpPr>
          <p:nvPr>
            <p:ph type="title" idx="2"/>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4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9pPr>
          </a:lstStyle>
          <a:p>
            <a:r>
              <a:rPr lang="it-IT"/>
              <a:t>Fare clic per modificare lo stile del titolo dello schema</a:t>
            </a:r>
            <a:endParaRPr/>
          </a:p>
        </p:txBody>
      </p:sp>
      <p:sp>
        <p:nvSpPr>
          <p:cNvPr id="53" name="Google Shape;53;p13"/>
          <p:cNvSpPr txBox="1">
            <a:spLocks noGrp="1"/>
          </p:cNvSpPr>
          <p:nvPr>
            <p:ph type="title" idx="3" hasCustomPrompt="1"/>
          </p:nvPr>
        </p:nvSpPr>
        <p:spPr>
          <a:xfrm>
            <a:off x="953467" y="29665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 name="Google Shape;54;p13"/>
          <p:cNvSpPr txBox="1">
            <a:spLocks noGrp="1"/>
          </p:cNvSpPr>
          <p:nvPr>
            <p:ph type="subTitle" idx="4"/>
          </p:nvPr>
        </p:nvSpPr>
        <p:spPr>
          <a:xfrm>
            <a:off x="2734419" y="29665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it-IT"/>
              <a:t>Fare clic per modificare lo stile del sottotitolo dello schema</a:t>
            </a:r>
            <a:endParaRPr/>
          </a:p>
        </p:txBody>
      </p:sp>
      <p:sp>
        <p:nvSpPr>
          <p:cNvPr id="55" name="Google Shape;55;p13"/>
          <p:cNvSpPr txBox="1">
            <a:spLocks noGrp="1"/>
          </p:cNvSpPr>
          <p:nvPr>
            <p:ph type="title" idx="5" hasCustomPrompt="1"/>
          </p:nvPr>
        </p:nvSpPr>
        <p:spPr>
          <a:xfrm>
            <a:off x="953467" y="38701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 name="Google Shape;56;p13"/>
          <p:cNvSpPr txBox="1">
            <a:spLocks noGrp="1"/>
          </p:cNvSpPr>
          <p:nvPr>
            <p:ph type="subTitle" idx="6"/>
          </p:nvPr>
        </p:nvSpPr>
        <p:spPr>
          <a:xfrm>
            <a:off x="2734419" y="38701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it-IT"/>
              <a:t>Fare clic per modificare lo stile del sottotitolo dello schema</a:t>
            </a:r>
            <a:endParaRPr/>
          </a:p>
        </p:txBody>
      </p:sp>
      <p:sp>
        <p:nvSpPr>
          <p:cNvPr id="57" name="Google Shape;57;p13"/>
          <p:cNvSpPr txBox="1">
            <a:spLocks noGrp="1"/>
          </p:cNvSpPr>
          <p:nvPr>
            <p:ph type="title" idx="7" hasCustomPrompt="1"/>
          </p:nvPr>
        </p:nvSpPr>
        <p:spPr>
          <a:xfrm>
            <a:off x="953467" y="47737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8"/>
          </p:nvPr>
        </p:nvSpPr>
        <p:spPr>
          <a:xfrm>
            <a:off x="2734419" y="47737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it-IT"/>
              <a:t>Fare clic per modificare lo stile del sottotitolo dello schema</a:t>
            </a:r>
            <a:endParaRPr/>
          </a:p>
        </p:txBody>
      </p:sp>
    </p:spTree>
    <p:extLst>
      <p:ext uri="{BB962C8B-B14F-4D97-AF65-F5344CB8AC3E}">
        <p14:creationId xmlns:p14="http://schemas.microsoft.com/office/powerpoint/2010/main" val="2451934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61" name="Google Shape;61;p14"/>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it-IT"/>
              <a:t>Fare clic per modificare lo stile del titolo dello schema</a:t>
            </a:r>
            <a:endParaRPr/>
          </a:p>
        </p:txBody>
      </p:sp>
      <p:sp>
        <p:nvSpPr>
          <p:cNvPr id="62" name="Google Shape;62;p14"/>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pPr lvl="0"/>
            <a:r>
              <a:rPr lang="it-IT"/>
              <a:t>Fare clic per modificare gli stili del testo dello schema</a:t>
            </a:r>
          </a:p>
        </p:txBody>
      </p:sp>
    </p:spTree>
    <p:extLst>
      <p:ext uri="{BB962C8B-B14F-4D97-AF65-F5344CB8AC3E}">
        <p14:creationId xmlns:p14="http://schemas.microsoft.com/office/powerpoint/2010/main" val="4137118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65" name="Google Shape;65;p15"/>
          <p:cNvSpPr txBox="1">
            <a:spLocks noGrp="1"/>
          </p:cNvSpPr>
          <p:nvPr>
            <p:ph type="ctrTitle"/>
          </p:nvPr>
        </p:nvSpPr>
        <p:spPr>
          <a:xfrm>
            <a:off x="953467" y="855633"/>
            <a:ext cx="5142400" cy="1412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it-IT"/>
              <a:t>Fare clic per modificare lo stile del titolo dello schema</a:t>
            </a:r>
            <a:endParaRPr/>
          </a:p>
        </p:txBody>
      </p:sp>
      <p:sp>
        <p:nvSpPr>
          <p:cNvPr id="66" name="Google Shape;66;p15"/>
          <p:cNvSpPr txBox="1">
            <a:spLocks noGrp="1"/>
          </p:cNvSpPr>
          <p:nvPr>
            <p:ph type="subTitle" idx="1"/>
          </p:nvPr>
        </p:nvSpPr>
        <p:spPr>
          <a:xfrm>
            <a:off x="953467" y="2064333"/>
            <a:ext cx="5142400" cy="189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it-IT"/>
              <a:t>Fare clic per modificare lo stile del sottotitolo dello schema</a:t>
            </a:r>
            <a:endParaRPr/>
          </a:p>
        </p:txBody>
      </p:sp>
      <p:sp>
        <p:nvSpPr>
          <p:cNvPr id="67" name="Google Shape;67;p15"/>
          <p:cNvSpPr txBox="1"/>
          <p:nvPr/>
        </p:nvSpPr>
        <p:spPr>
          <a:xfrm>
            <a:off x="953467" y="4599800"/>
            <a:ext cx="5142400" cy="7536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333" b="1">
                <a:solidFill>
                  <a:schemeClr val="dk1"/>
                </a:solidFill>
                <a:latin typeface="Gantari"/>
                <a:ea typeface="Gantari"/>
                <a:cs typeface="Gantari"/>
                <a:sym typeface="Gantari"/>
              </a:rPr>
              <a:t>CREDITS:</a:t>
            </a:r>
            <a:r>
              <a:rPr lang="en" sz="1333">
                <a:solidFill>
                  <a:schemeClr val="dk1"/>
                </a:solidFill>
                <a:latin typeface="Gantari"/>
                <a:ea typeface="Gantari"/>
                <a:cs typeface="Gantari"/>
                <a:sym typeface="Gantari"/>
              </a:rPr>
              <a:t> This presentation template was created by </a:t>
            </a:r>
            <a:r>
              <a:rPr lang="en" sz="1333" b="1">
                <a:solidFill>
                  <a:schemeClr val="dk1"/>
                </a:solidFill>
                <a:latin typeface="Gantari"/>
                <a:ea typeface="Gantari"/>
                <a:cs typeface="Gantari"/>
                <a:sym typeface="Gantari"/>
              </a:rPr>
              <a:t>Slidesgo</a:t>
            </a:r>
            <a:r>
              <a:rPr lang="en" sz="1333">
                <a:solidFill>
                  <a:schemeClr val="dk1"/>
                </a:solidFill>
                <a:latin typeface="Gantari"/>
                <a:ea typeface="Gantari"/>
                <a:cs typeface="Gantari"/>
                <a:sym typeface="Gantari"/>
              </a:rPr>
              <a:t> and includes icons by </a:t>
            </a:r>
            <a:r>
              <a:rPr lang="en" sz="1333" b="1">
                <a:solidFill>
                  <a:schemeClr val="dk1"/>
                </a:solidFill>
                <a:latin typeface="Gantari"/>
                <a:ea typeface="Gantari"/>
                <a:cs typeface="Gantari"/>
                <a:sym typeface="Gantari"/>
              </a:rPr>
              <a:t>Flaticon</a:t>
            </a:r>
            <a:r>
              <a:rPr lang="en" sz="1333">
                <a:solidFill>
                  <a:schemeClr val="dk1"/>
                </a:solidFill>
                <a:latin typeface="Gantari"/>
                <a:ea typeface="Gantari"/>
                <a:cs typeface="Gantari"/>
                <a:sym typeface="Gantari"/>
              </a:rPr>
              <a:t>, infographics &amp; images by </a:t>
            </a:r>
            <a:r>
              <a:rPr lang="en" sz="1333" b="1">
                <a:solidFill>
                  <a:schemeClr val="dk1"/>
                </a:solidFill>
                <a:latin typeface="Gantari"/>
                <a:ea typeface="Gantari"/>
                <a:cs typeface="Gantari"/>
                <a:sym typeface="Gantari"/>
              </a:rPr>
              <a:t>Freepik</a:t>
            </a:r>
            <a:r>
              <a:rPr lang="en" sz="1333">
                <a:solidFill>
                  <a:schemeClr val="dk1"/>
                </a:solidFill>
                <a:latin typeface="Gantari"/>
                <a:ea typeface="Gantari"/>
                <a:cs typeface="Gantari"/>
                <a:sym typeface="Gantari"/>
              </a:rPr>
              <a:t> and content by </a:t>
            </a:r>
            <a:r>
              <a:rPr lang="en" sz="1333" b="1">
                <a:solidFill>
                  <a:schemeClr val="dk1"/>
                </a:solidFill>
                <a:latin typeface="Gantari"/>
                <a:ea typeface="Gantari"/>
                <a:cs typeface="Gantari"/>
                <a:sym typeface="Gantari"/>
              </a:rPr>
              <a:t>Eliana Delacour</a:t>
            </a:r>
            <a:endParaRPr sz="1333" b="1">
              <a:solidFill>
                <a:schemeClr val="dk1"/>
              </a:solidFill>
              <a:latin typeface="Gantari"/>
              <a:ea typeface="Gantari"/>
              <a:cs typeface="Gantari"/>
              <a:sym typeface="Gantari"/>
            </a:endParaRPr>
          </a:p>
        </p:txBody>
      </p:sp>
    </p:spTree>
    <p:extLst>
      <p:ext uri="{BB962C8B-B14F-4D97-AF65-F5344CB8AC3E}">
        <p14:creationId xmlns:p14="http://schemas.microsoft.com/office/powerpoint/2010/main" val="95081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12192000" cy="6858000"/>
          </a:xfrm>
          <a:prstGeom prst="rect">
            <a:avLst/>
          </a:prstGeom>
          <a:noFill/>
          <a:ln>
            <a:noFill/>
          </a:ln>
        </p:spPr>
      </p:pic>
    </p:spTree>
    <p:extLst>
      <p:ext uri="{BB962C8B-B14F-4D97-AF65-F5344CB8AC3E}">
        <p14:creationId xmlns:p14="http://schemas.microsoft.com/office/powerpoint/2010/main" val="1245404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12192000" cy="6858000"/>
          </a:xfrm>
          <a:prstGeom prst="rect">
            <a:avLst/>
          </a:prstGeom>
          <a:noFill/>
          <a:ln>
            <a:noFill/>
          </a:ln>
        </p:spPr>
      </p:pic>
    </p:spTree>
    <p:extLst>
      <p:ext uri="{BB962C8B-B14F-4D97-AF65-F5344CB8AC3E}">
        <p14:creationId xmlns:p14="http://schemas.microsoft.com/office/powerpoint/2010/main" val="491113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080F62-D9E6-1D56-EE4E-A5E818A15FB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1E05E2E-7FDD-17A5-363C-6980BD5F0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40AAFD7-741F-B9E6-A0EE-98366EF9C827}"/>
              </a:ext>
            </a:extLst>
          </p:cNvPr>
          <p:cNvSpPr>
            <a:spLocks noGrp="1"/>
          </p:cNvSpPr>
          <p:nvPr>
            <p:ph type="dt" sz="half" idx="10"/>
          </p:nvPr>
        </p:nvSpPr>
        <p:spPr/>
        <p:txBody>
          <a:bodyPr/>
          <a:lstStyle/>
          <a:p>
            <a:fld id="{D8C3F565-FE19-8A4A-93E0-8E5602D0554C}" type="datetimeFigureOut">
              <a:rPr lang="it-IT" smtClean="0"/>
              <a:t>19/06/2023</a:t>
            </a:fld>
            <a:endParaRPr lang="it-IT"/>
          </a:p>
        </p:txBody>
      </p:sp>
      <p:sp>
        <p:nvSpPr>
          <p:cNvPr id="5" name="Segnaposto piè di pagina 4">
            <a:extLst>
              <a:ext uri="{FF2B5EF4-FFF2-40B4-BE49-F238E27FC236}">
                <a16:creationId xmlns:a16="http://schemas.microsoft.com/office/drawing/2014/main" id="{07A7EA91-B229-BEF5-55BB-EEC12F34B8E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215147F-0943-B910-CB69-DEB90163D1AA}"/>
              </a:ext>
            </a:extLst>
          </p:cNvPr>
          <p:cNvSpPr>
            <a:spLocks noGrp="1"/>
          </p:cNvSpPr>
          <p:nvPr>
            <p:ph type="sldNum" sz="quarter" idx="12"/>
          </p:nvPr>
        </p:nvSpPr>
        <p:spPr/>
        <p:txBody>
          <a:bodyPr/>
          <a:lstStyle/>
          <a:p>
            <a:fld id="{6F810622-ADC2-594E-BB2B-51B8CF01087C}" type="slidenum">
              <a:rPr lang="it-IT" smtClean="0"/>
              <a:t>‹N›</a:t>
            </a:fld>
            <a:endParaRPr lang="it-IT"/>
          </a:p>
        </p:txBody>
      </p:sp>
    </p:spTree>
    <p:extLst>
      <p:ext uri="{BB962C8B-B14F-4D97-AF65-F5344CB8AC3E}">
        <p14:creationId xmlns:p14="http://schemas.microsoft.com/office/powerpoint/2010/main" val="3793290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2BA60F-87AE-7941-E5D7-EB6F7F7401E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24947A8-99A3-1762-81FD-6E158121462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49BAE76-157E-68B0-EFAE-5DA5BA1F3739}"/>
              </a:ext>
            </a:extLst>
          </p:cNvPr>
          <p:cNvSpPr>
            <a:spLocks noGrp="1"/>
          </p:cNvSpPr>
          <p:nvPr>
            <p:ph type="dt" sz="half" idx="10"/>
          </p:nvPr>
        </p:nvSpPr>
        <p:spPr/>
        <p:txBody>
          <a:bodyPr/>
          <a:lstStyle/>
          <a:p>
            <a:fld id="{D8C3F565-FE19-8A4A-93E0-8E5602D0554C}" type="datetimeFigureOut">
              <a:rPr lang="it-IT" smtClean="0"/>
              <a:t>19/06/2023</a:t>
            </a:fld>
            <a:endParaRPr lang="it-IT"/>
          </a:p>
        </p:txBody>
      </p:sp>
      <p:sp>
        <p:nvSpPr>
          <p:cNvPr id="5" name="Segnaposto piè di pagina 4">
            <a:extLst>
              <a:ext uri="{FF2B5EF4-FFF2-40B4-BE49-F238E27FC236}">
                <a16:creationId xmlns:a16="http://schemas.microsoft.com/office/drawing/2014/main" id="{646291D4-F4F9-46C7-A4D7-4C2146F15FA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44EB84-F1B9-014A-A734-0669CB5036A6}"/>
              </a:ext>
            </a:extLst>
          </p:cNvPr>
          <p:cNvSpPr>
            <a:spLocks noGrp="1"/>
          </p:cNvSpPr>
          <p:nvPr>
            <p:ph type="sldNum" sz="quarter" idx="12"/>
          </p:nvPr>
        </p:nvSpPr>
        <p:spPr/>
        <p:txBody>
          <a:bodyPr/>
          <a:lstStyle/>
          <a:p>
            <a:fld id="{6F810622-ADC2-594E-BB2B-51B8CF01087C}" type="slidenum">
              <a:rPr lang="it-IT" smtClean="0"/>
              <a:t>‹N›</a:t>
            </a:fld>
            <a:endParaRPr lang="it-IT"/>
          </a:p>
        </p:txBody>
      </p:sp>
    </p:spTree>
    <p:extLst>
      <p:ext uri="{BB962C8B-B14F-4D97-AF65-F5344CB8AC3E}">
        <p14:creationId xmlns:p14="http://schemas.microsoft.com/office/powerpoint/2010/main" val="1475394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814121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3" name="Google Shape;13;p3"/>
          <p:cNvSpPr txBox="1">
            <a:spLocks noGrp="1"/>
          </p:cNvSpPr>
          <p:nvPr>
            <p:ph type="title"/>
          </p:nvPr>
        </p:nvSpPr>
        <p:spPr>
          <a:xfrm>
            <a:off x="953467" y="2567800"/>
            <a:ext cx="10285200" cy="244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267" b="0">
                <a:latin typeface="Golos Text Medium"/>
                <a:ea typeface="Golos Text Medium"/>
                <a:cs typeface="Golos Text Medium"/>
                <a:sym typeface="Golos Tex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it-IT"/>
              <a:t>Fare clic per modificare lo stile del titolo dello schema</a:t>
            </a:r>
            <a:endParaRPr/>
          </a:p>
        </p:txBody>
      </p:sp>
      <p:sp>
        <p:nvSpPr>
          <p:cNvPr id="14" name="Google Shape;14;p3"/>
          <p:cNvSpPr txBox="1">
            <a:spLocks noGrp="1"/>
          </p:cNvSpPr>
          <p:nvPr>
            <p:ph type="title" idx="2" hasCustomPrompt="1"/>
          </p:nvPr>
        </p:nvSpPr>
        <p:spPr>
          <a:xfrm>
            <a:off x="953467" y="935800"/>
            <a:ext cx="2713600" cy="1428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667"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3187000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9556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it-IT"/>
              <a:t>Fare clic per modificare lo stile del titolo dello schema</a:t>
            </a:r>
            <a:endParaRPr/>
          </a:p>
        </p:txBody>
      </p:sp>
    </p:spTree>
    <p:extLst>
      <p:ext uri="{BB962C8B-B14F-4D97-AF65-F5344CB8AC3E}">
        <p14:creationId xmlns:p14="http://schemas.microsoft.com/office/powerpoint/2010/main" val="2807182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
        <p:cNvGrpSpPr/>
        <p:nvPr/>
      </p:nvGrpSpPr>
      <p:grpSpPr>
        <a:xfrm>
          <a:off x="0" y="0"/>
          <a:ext cx="0" cy="0"/>
          <a:chOff x="0" y="0"/>
          <a:chExt cx="0" cy="0"/>
        </a:xfrm>
      </p:grpSpPr>
      <p:sp>
        <p:nvSpPr>
          <p:cNvPr id="45" name="Google Shape;45;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6" name="Google Shape;46;p11"/>
          <p:cNvSpPr txBox="1">
            <a:spLocks noGrp="1"/>
          </p:cNvSpPr>
          <p:nvPr>
            <p:ph type="subTitle" idx="1"/>
          </p:nvPr>
        </p:nvSpPr>
        <p:spPr>
          <a:xfrm>
            <a:off x="1712000" y="4092833"/>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it-IT"/>
              <a:t>Fare clic per modificare lo stile del sottotitolo dello schema</a:t>
            </a:r>
            <a:endParaRPr/>
          </a:p>
        </p:txBody>
      </p:sp>
    </p:spTree>
    <p:extLst>
      <p:ext uri="{BB962C8B-B14F-4D97-AF65-F5344CB8AC3E}">
        <p14:creationId xmlns:p14="http://schemas.microsoft.com/office/powerpoint/2010/main" val="100596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2BA60F-87AE-7941-E5D7-EB6F7F7401E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24947A8-99A3-1762-81FD-6E158121462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49BAE76-157E-68B0-EFAE-5DA5BA1F3739}"/>
              </a:ext>
            </a:extLst>
          </p:cNvPr>
          <p:cNvSpPr>
            <a:spLocks noGrp="1"/>
          </p:cNvSpPr>
          <p:nvPr>
            <p:ph type="dt" sz="half" idx="10"/>
          </p:nvPr>
        </p:nvSpPr>
        <p:spPr/>
        <p:txBody>
          <a:bodyPr/>
          <a:lstStyle/>
          <a:p>
            <a:fld id="{D8C3F565-FE19-8A4A-93E0-8E5602D0554C}" type="datetimeFigureOut">
              <a:rPr lang="it-IT" smtClean="0"/>
              <a:t>19/06/2023</a:t>
            </a:fld>
            <a:endParaRPr lang="it-IT"/>
          </a:p>
        </p:txBody>
      </p:sp>
      <p:sp>
        <p:nvSpPr>
          <p:cNvPr id="5" name="Segnaposto piè di pagina 4">
            <a:extLst>
              <a:ext uri="{FF2B5EF4-FFF2-40B4-BE49-F238E27FC236}">
                <a16:creationId xmlns:a16="http://schemas.microsoft.com/office/drawing/2014/main" id="{646291D4-F4F9-46C7-A4D7-4C2146F15FA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44EB84-F1B9-014A-A734-0669CB5036A6}"/>
              </a:ext>
            </a:extLst>
          </p:cNvPr>
          <p:cNvSpPr>
            <a:spLocks noGrp="1"/>
          </p:cNvSpPr>
          <p:nvPr>
            <p:ph type="sldNum" sz="quarter" idx="12"/>
          </p:nvPr>
        </p:nvSpPr>
        <p:spPr/>
        <p:txBody>
          <a:bodyPr/>
          <a:lstStyle/>
          <a:p>
            <a:fld id="{6F810622-ADC2-594E-BB2B-51B8CF01087C}" type="slidenum">
              <a:rPr lang="it-IT" smtClean="0"/>
              <a:t>‹N›</a:t>
            </a:fld>
            <a:endParaRPr lang="it-IT"/>
          </a:p>
        </p:txBody>
      </p:sp>
    </p:spTree>
    <p:extLst>
      <p:ext uri="{BB962C8B-B14F-4D97-AF65-F5344CB8AC3E}">
        <p14:creationId xmlns:p14="http://schemas.microsoft.com/office/powerpoint/2010/main" val="2209779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8"/>
        <p:cNvGrpSpPr/>
        <p:nvPr/>
      </p:nvGrpSpPr>
      <p:grpSpPr>
        <a:xfrm>
          <a:off x="0" y="0"/>
          <a:ext cx="0" cy="0"/>
          <a:chOff x="0" y="0"/>
          <a:chExt cx="0" cy="0"/>
        </a:xfrm>
      </p:grpSpPr>
      <p:sp>
        <p:nvSpPr>
          <p:cNvPr id="50" name="Google Shape;50;p13"/>
          <p:cNvSpPr txBox="1">
            <a:spLocks noGrp="1"/>
          </p:cNvSpPr>
          <p:nvPr>
            <p:ph type="title" hasCustomPrompt="1"/>
          </p:nvPr>
        </p:nvSpPr>
        <p:spPr>
          <a:xfrm>
            <a:off x="953467" y="20629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1" name="Google Shape;51;p13"/>
          <p:cNvSpPr txBox="1">
            <a:spLocks noGrp="1"/>
          </p:cNvSpPr>
          <p:nvPr>
            <p:ph type="subTitle" idx="1"/>
          </p:nvPr>
        </p:nvSpPr>
        <p:spPr>
          <a:xfrm>
            <a:off x="2734419" y="20629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it-IT"/>
              <a:t>Fare clic per modificare lo stile del sottotitolo dello schema</a:t>
            </a:r>
            <a:endParaRPr/>
          </a:p>
        </p:txBody>
      </p:sp>
      <p:sp>
        <p:nvSpPr>
          <p:cNvPr id="52" name="Google Shape;52;p13"/>
          <p:cNvSpPr txBox="1">
            <a:spLocks noGrp="1"/>
          </p:cNvSpPr>
          <p:nvPr>
            <p:ph type="title" idx="2"/>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4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9pPr>
          </a:lstStyle>
          <a:p>
            <a:r>
              <a:rPr lang="it-IT"/>
              <a:t>Fare clic per modificare lo stile del titolo dello schema</a:t>
            </a:r>
            <a:endParaRPr/>
          </a:p>
        </p:txBody>
      </p:sp>
      <p:sp>
        <p:nvSpPr>
          <p:cNvPr id="53" name="Google Shape;53;p13"/>
          <p:cNvSpPr txBox="1">
            <a:spLocks noGrp="1"/>
          </p:cNvSpPr>
          <p:nvPr>
            <p:ph type="title" idx="3" hasCustomPrompt="1"/>
          </p:nvPr>
        </p:nvSpPr>
        <p:spPr>
          <a:xfrm>
            <a:off x="953467" y="29665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 name="Google Shape;54;p13"/>
          <p:cNvSpPr txBox="1">
            <a:spLocks noGrp="1"/>
          </p:cNvSpPr>
          <p:nvPr>
            <p:ph type="subTitle" idx="4"/>
          </p:nvPr>
        </p:nvSpPr>
        <p:spPr>
          <a:xfrm>
            <a:off x="2734419" y="29665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it-IT"/>
              <a:t>Fare clic per modificare lo stile del sottotitolo dello schema</a:t>
            </a:r>
            <a:endParaRPr/>
          </a:p>
        </p:txBody>
      </p:sp>
      <p:sp>
        <p:nvSpPr>
          <p:cNvPr id="55" name="Google Shape;55;p13"/>
          <p:cNvSpPr txBox="1">
            <a:spLocks noGrp="1"/>
          </p:cNvSpPr>
          <p:nvPr>
            <p:ph type="title" idx="5" hasCustomPrompt="1"/>
          </p:nvPr>
        </p:nvSpPr>
        <p:spPr>
          <a:xfrm>
            <a:off x="953467" y="38701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 name="Google Shape;56;p13"/>
          <p:cNvSpPr txBox="1">
            <a:spLocks noGrp="1"/>
          </p:cNvSpPr>
          <p:nvPr>
            <p:ph type="subTitle" idx="6"/>
          </p:nvPr>
        </p:nvSpPr>
        <p:spPr>
          <a:xfrm>
            <a:off x="2734419" y="38701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it-IT"/>
              <a:t>Fare clic per modificare lo stile del sottotitolo dello schema</a:t>
            </a:r>
            <a:endParaRPr/>
          </a:p>
        </p:txBody>
      </p:sp>
      <p:sp>
        <p:nvSpPr>
          <p:cNvPr id="57" name="Google Shape;57;p13"/>
          <p:cNvSpPr txBox="1">
            <a:spLocks noGrp="1"/>
          </p:cNvSpPr>
          <p:nvPr>
            <p:ph type="title" idx="7" hasCustomPrompt="1"/>
          </p:nvPr>
        </p:nvSpPr>
        <p:spPr>
          <a:xfrm>
            <a:off x="953467" y="47737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8"/>
          </p:nvPr>
        </p:nvSpPr>
        <p:spPr>
          <a:xfrm>
            <a:off x="2734419" y="47737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it-IT"/>
              <a:t>Fare clic per modificare lo stile del sottotitolo dello schema</a:t>
            </a:r>
            <a:endParaRPr/>
          </a:p>
        </p:txBody>
      </p:sp>
    </p:spTree>
    <p:extLst>
      <p:ext uri="{BB962C8B-B14F-4D97-AF65-F5344CB8AC3E}">
        <p14:creationId xmlns:p14="http://schemas.microsoft.com/office/powerpoint/2010/main" val="4274301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3" name="Google Shape;13;p3"/>
          <p:cNvSpPr txBox="1">
            <a:spLocks noGrp="1"/>
          </p:cNvSpPr>
          <p:nvPr>
            <p:ph type="title"/>
          </p:nvPr>
        </p:nvSpPr>
        <p:spPr>
          <a:xfrm>
            <a:off x="953467" y="2567800"/>
            <a:ext cx="10285200" cy="244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267" b="0">
                <a:latin typeface="Golos Text Medium"/>
                <a:ea typeface="Golos Text Medium"/>
                <a:cs typeface="Golos Text Medium"/>
                <a:sym typeface="Golos Tex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it-IT"/>
              <a:t>Fare clic per modificare lo stile del titolo dello schema</a:t>
            </a:r>
            <a:endParaRPr/>
          </a:p>
        </p:txBody>
      </p:sp>
      <p:sp>
        <p:nvSpPr>
          <p:cNvPr id="14" name="Google Shape;14;p3"/>
          <p:cNvSpPr txBox="1">
            <a:spLocks noGrp="1"/>
          </p:cNvSpPr>
          <p:nvPr>
            <p:ph type="title" idx="2" hasCustomPrompt="1"/>
          </p:nvPr>
        </p:nvSpPr>
        <p:spPr>
          <a:xfrm>
            <a:off x="953467" y="935800"/>
            <a:ext cx="2713600" cy="1428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667"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97571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080F62-D9E6-1D56-EE4E-A5E818A15FB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1E05E2E-7FDD-17A5-363C-6980BD5F0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40AAFD7-741F-B9E6-A0EE-98366EF9C827}"/>
              </a:ext>
            </a:extLst>
          </p:cNvPr>
          <p:cNvSpPr>
            <a:spLocks noGrp="1"/>
          </p:cNvSpPr>
          <p:nvPr>
            <p:ph type="dt" sz="half" idx="10"/>
          </p:nvPr>
        </p:nvSpPr>
        <p:spPr/>
        <p:txBody>
          <a:bodyPr/>
          <a:lstStyle/>
          <a:p>
            <a:fld id="{D8C3F565-FE19-8A4A-93E0-8E5602D0554C}" type="datetimeFigureOut">
              <a:rPr lang="it-IT" smtClean="0"/>
              <a:t>19/06/2023</a:t>
            </a:fld>
            <a:endParaRPr lang="it-IT"/>
          </a:p>
        </p:txBody>
      </p:sp>
      <p:sp>
        <p:nvSpPr>
          <p:cNvPr id="5" name="Segnaposto piè di pagina 4">
            <a:extLst>
              <a:ext uri="{FF2B5EF4-FFF2-40B4-BE49-F238E27FC236}">
                <a16:creationId xmlns:a16="http://schemas.microsoft.com/office/drawing/2014/main" id="{07A7EA91-B229-BEF5-55BB-EEC12F34B8E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215147F-0943-B910-CB69-DEB90163D1AA}"/>
              </a:ext>
            </a:extLst>
          </p:cNvPr>
          <p:cNvSpPr>
            <a:spLocks noGrp="1"/>
          </p:cNvSpPr>
          <p:nvPr>
            <p:ph type="sldNum" sz="quarter" idx="12"/>
          </p:nvPr>
        </p:nvSpPr>
        <p:spPr/>
        <p:txBody>
          <a:bodyPr/>
          <a:lstStyle/>
          <a:p>
            <a:fld id="{6F810622-ADC2-594E-BB2B-51B8CF01087C}" type="slidenum">
              <a:rPr lang="it-IT" smtClean="0"/>
              <a:t>‹N›</a:t>
            </a:fld>
            <a:endParaRPr lang="it-IT"/>
          </a:p>
        </p:txBody>
      </p:sp>
    </p:spTree>
    <p:extLst>
      <p:ext uri="{BB962C8B-B14F-4D97-AF65-F5344CB8AC3E}">
        <p14:creationId xmlns:p14="http://schemas.microsoft.com/office/powerpoint/2010/main" val="4001202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17" name="Google Shape;17;p4"/>
          <p:cNvSpPr txBox="1">
            <a:spLocks noGrp="1"/>
          </p:cNvSpPr>
          <p:nvPr>
            <p:ph type="title"/>
          </p:nvPr>
        </p:nvSpPr>
        <p:spPr>
          <a:xfrm>
            <a:off x="953467" y="713333"/>
            <a:ext cx="53508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it-IT"/>
              <a:t>Fare clic per modificare lo stile del titolo dello schema</a:t>
            </a:r>
            <a:endParaRPr/>
          </a:p>
        </p:txBody>
      </p:sp>
      <p:sp>
        <p:nvSpPr>
          <p:cNvPr id="18" name="Google Shape;18;p4"/>
          <p:cNvSpPr txBox="1">
            <a:spLocks noGrp="1"/>
          </p:cNvSpPr>
          <p:nvPr>
            <p:ph type="body" idx="1"/>
          </p:nvPr>
        </p:nvSpPr>
        <p:spPr>
          <a:xfrm>
            <a:off x="953467" y="1656533"/>
            <a:ext cx="53508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Medium"/>
              <a:buChar char="●"/>
              <a:defRPr>
                <a:solidFill>
                  <a:schemeClr val="dk1"/>
                </a:solidFill>
              </a:defRPr>
            </a:lvl1pPr>
            <a:lvl2pPr marL="1219170" lvl="1"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828754" lvl="2"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2438339" lvl="3"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3047924" lvl="4"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3657509" lvl="5"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4267093" lvl="6"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4876678" lvl="7"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5486263" lvl="8"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pPr lvl="0"/>
            <a:r>
              <a:rPr lang="it-IT"/>
              <a:t>Fare clic per modificare gli stili del testo dello schema</a:t>
            </a:r>
          </a:p>
        </p:txBody>
      </p:sp>
    </p:spTree>
    <p:extLst>
      <p:ext uri="{BB962C8B-B14F-4D97-AF65-F5344CB8AC3E}">
        <p14:creationId xmlns:p14="http://schemas.microsoft.com/office/powerpoint/2010/main" val="1266760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1" name="Google Shape;21;p5"/>
          <p:cNvSpPr txBox="1">
            <a:spLocks noGrp="1"/>
          </p:cNvSpPr>
          <p:nvPr>
            <p:ph type="subTitle" idx="1"/>
          </p:nvPr>
        </p:nvSpPr>
        <p:spPr>
          <a:xfrm>
            <a:off x="953467" y="2356933"/>
            <a:ext cx="5142400" cy="378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2" name="Google Shape;22;p5"/>
          <p:cNvSpPr txBox="1">
            <a:spLocks noGrp="1"/>
          </p:cNvSpPr>
          <p:nvPr>
            <p:ph type="title"/>
          </p:nvPr>
        </p:nvSpPr>
        <p:spPr>
          <a:xfrm>
            <a:off x="953467" y="713333"/>
            <a:ext cx="10285200" cy="9432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it-IT"/>
              <a:t>Fare clic per modificare lo stile del titolo dello schema</a:t>
            </a:r>
            <a:endParaRPr/>
          </a:p>
        </p:txBody>
      </p:sp>
      <p:sp>
        <p:nvSpPr>
          <p:cNvPr id="23" name="Google Shape;23;p5"/>
          <p:cNvSpPr txBox="1">
            <a:spLocks noGrp="1"/>
          </p:cNvSpPr>
          <p:nvPr>
            <p:ph type="subTitle" idx="2"/>
          </p:nvPr>
        </p:nvSpPr>
        <p:spPr>
          <a:xfrm>
            <a:off x="953461" y="1656533"/>
            <a:ext cx="5142400" cy="700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it-IT"/>
              <a:t>Fare clic per modificare lo stile del sottotitolo dello schema</a:t>
            </a:r>
            <a:endParaRPr/>
          </a:p>
        </p:txBody>
      </p:sp>
      <p:sp>
        <p:nvSpPr>
          <p:cNvPr id="24" name="Google Shape;24;p5"/>
          <p:cNvSpPr txBox="1">
            <a:spLocks noGrp="1"/>
          </p:cNvSpPr>
          <p:nvPr>
            <p:ph type="subTitle" idx="3"/>
          </p:nvPr>
        </p:nvSpPr>
        <p:spPr>
          <a:xfrm>
            <a:off x="6096000" y="2356933"/>
            <a:ext cx="5142400" cy="378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25" name="Google Shape;25;p5"/>
          <p:cNvSpPr txBox="1">
            <a:spLocks noGrp="1"/>
          </p:cNvSpPr>
          <p:nvPr>
            <p:ph type="subTitle" idx="4"/>
          </p:nvPr>
        </p:nvSpPr>
        <p:spPr>
          <a:xfrm>
            <a:off x="6095995" y="1656533"/>
            <a:ext cx="5142400" cy="700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it-IT"/>
              <a:t>Fare clic per modificare lo stile del sottotitolo dello schema</a:t>
            </a:r>
            <a:endParaRPr/>
          </a:p>
        </p:txBody>
      </p:sp>
    </p:spTree>
    <p:extLst>
      <p:ext uri="{BB962C8B-B14F-4D97-AF65-F5344CB8AC3E}">
        <p14:creationId xmlns:p14="http://schemas.microsoft.com/office/powerpoint/2010/main" val="314166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8" name="Google Shape;28;p6"/>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it-IT"/>
              <a:t>Fare clic per modificare lo stile del titolo dello schema</a:t>
            </a:r>
            <a:endParaRPr/>
          </a:p>
        </p:txBody>
      </p:sp>
    </p:spTree>
    <p:extLst>
      <p:ext uri="{BB962C8B-B14F-4D97-AF65-F5344CB8AC3E}">
        <p14:creationId xmlns:p14="http://schemas.microsoft.com/office/powerpoint/2010/main" val="2854040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31" name="Google Shape;31;p7"/>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it-IT"/>
              <a:t>Fare clic per modificare lo stile del titolo dello schema</a:t>
            </a:r>
            <a:endParaRPr/>
          </a:p>
        </p:txBody>
      </p:sp>
      <p:sp>
        <p:nvSpPr>
          <p:cNvPr id="32" name="Google Shape;32;p7"/>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pPr lvl="0"/>
            <a:r>
              <a:rPr lang="it-IT"/>
              <a:t>Fare clic per modificare gli stili del testo dello schema</a:t>
            </a:r>
          </a:p>
        </p:txBody>
      </p:sp>
    </p:spTree>
    <p:extLst>
      <p:ext uri="{BB962C8B-B14F-4D97-AF65-F5344CB8AC3E}">
        <p14:creationId xmlns:p14="http://schemas.microsoft.com/office/powerpoint/2010/main" val="1978617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35" name="Google Shape;35;p8"/>
          <p:cNvSpPr txBox="1">
            <a:spLocks noGrp="1"/>
          </p:cNvSpPr>
          <p:nvPr>
            <p:ph type="title"/>
          </p:nvPr>
        </p:nvSpPr>
        <p:spPr>
          <a:xfrm>
            <a:off x="953467" y="882967"/>
            <a:ext cx="10285200" cy="44496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it-IT"/>
              <a:t>Fare clic per modificare lo stile del titolo dello schema</a:t>
            </a:r>
            <a:endParaRPr/>
          </a:p>
        </p:txBody>
      </p:sp>
    </p:spTree>
    <p:extLst>
      <p:ext uri="{BB962C8B-B14F-4D97-AF65-F5344CB8AC3E}">
        <p14:creationId xmlns:p14="http://schemas.microsoft.com/office/powerpoint/2010/main" val="134855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8" name="Google Shape;38;p9"/>
          <p:cNvSpPr txBox="1">
            <a:spLocks noGrp="1"/>
          </p:cNvSpPr>
          <p:nvPr>
            <p:ph type="title"/>
          </p:nvPr>
        </p:nvSpPr>
        <p:spPr>
          <a:xfrm>
            <a:off x="960000" y="489897"/>
            <a:ext cx="102720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it-IT"/>
              <a:t>Fare clic per modificare lo stile del titolo dello schema</a:t>
            </a:r>
            <a:endParaRPr/>
          </a:p>
        </p:txBody>
      </p:sp>
      <p:sp>
        <p:nvSpPr>
          <p:cNvPr id="39" name="Google Shape;39;p9"/>
          <p:cNvSpPr txBox="1">
            <a:spLocks noGrp="1"/>
          </p:cNvSpPr>
          <p:nvPr>
            <p:ph type="subTitle" idx="1"/>
          </p:nvPr>
        </p:nvSpPr>
        <p:spPr>
          <a:xfrm>
            <a:off x="2988733" y="1798333"/>
            <a:ext cx="6214800" cy="22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712531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2" name="Google Shape;42;p10"/>
          <p:cNvSpPr txBox="1">
            <a:spLocks noGrp="1"/>
          </p:cNvSpPr>
          <p:nvPr>
            <p:ph type="title"/>
          </p:nvPr>
        </p:nvSpPr>
        <p:spPr>
          <a:xfrm>
            <a:off x="960000" y="3047200"/>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2791850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713333"/>
            <a:ext cx="10285200" cy="9432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953467" y="1656600"/>
            <a:ext cx="10285200" cy="4488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extLst>
      <p:ext uri="{BB962C8B-B14F-4D97-AF65-F5344CB8AC3E}">
        <p14:creationId xmlns:p14="http://schemas.microsoft.com/office/powerpoint/2010/main" val="1425797210"/>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64" r:id="rId4"/>
    <p:sldLayoutId id="2147483665" r:id="rId5"/>
    <p:sldLayoutId id="2147483684"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74" name="Google Shape;74;p1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53886873"/>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9" r:id="rId5"/>
    <p:sldLayoutId id="2147483690" r:id="rId6"/>
    <p:sldLayoutId id="2147483691" r:id="rId7"/>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4.png"/><Relationship Id="rId4" Type="http://schemas.openxmlformats.org/officeDocument/2006/relationships/image" Target="../media/image20.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9A5778-0697-46AE-10ED-F9275F4F847A}"/>
              </a:ext>
            </a:extLst>
          </p:cNvPr>
          <p:cNvSpPr>
            <a:spLocks noGrp="1"/>
          </p:cNvSpPr>
          <p:nvPr>
            <p:ph type="title"/>
          </p:nvPr>
        </p:nvSpPr>
        <p:spPr>
          <a:xfrm>
            <a:off x="1606492" y="2379785"/>
            <a:ext cx="8873508" cy="1392782"/>
          </a:xfrm>
        </p:spPr>
        <p:txBody>
          <a:bodyPr wrap="square" anchor="b">
            <a:normAutofit/>
          </a:bodyPr>
          <a:lstStyle/>
          <a:p>
            <a:pPr>
              <a:lnSpc>
                <a:spcPct val="105000"/>
              </a:lnSpc>
            </a:pPr>
            <a:r>
              <a:rPr lang="it-IT" sz="3200"/>
              <a:t>Analisi del mondo anime attraverso </a:t>
            </a:r>
            <a:r>
              <a:rPr lang="it-IT" sz="3200" err="1"/>
              <a:t>AnimeUnity</a:t>
            </a:r>
            <a:r>
              <a:rPr lang="it-IT" sz="3200"/>
              <a:t>, </a:t>
            </a:r>
            <a:r>
              <a:rPr lang="it-IT" sz="3200" err="1"/>
              <a:t>AnimeWorld</a:t>
            </a:r>
            <a:r>
              <a:rPr lang="it-IT" sz="3200"/>
              <a:t> e </a:t>
            </a:r>
            <a:r>
              <a:rPr lang="it-IT" sz="3200" err="1"/>
              <a:t>MyAnimeList</a:t>
            </a:r>
            <a:endParaRPr lang="it-IT" sz="3200"/>
          </a:p>
        </p:txBody>
      </p:sp>
      <p:sp>
        <p:nvSpPr>
          <p:cNvPr id="3" name="Sottotitolo 2">
            <a:extLst>
              <a:ext uri="{FF2B5EF4-FFF2-40B4-BE49-F238E27FC236}">
                <a16:creationId xmlns:a16="http://schemas.microsoft.com/office/drawing/2014/main" id="{D05F6CD5-DD6D-6039-3FE8-45E3959F311C}"/>
              </a:ext>
            </a:extLst>
          </p:cNvPr>
          <p:cNvSpPr>
            <a:spLocks noGrp="1"/>
          </p:cNvSpPr>
          <p:nvPr>
            <p:ph type="subTitle" idx="1"/>
          </p:nvPr>
        </p:nvSpPr>
        <p:spPr/>
        <p:txBody>
          <a:bodyPr wrap="square" anchor="t">
            <a:normAutofit/>
          </a:bodyPr>
          <a:lstStyle/>
          <a:p>
            <a:pPr>
              <a:spcAft>
                <a:spcPts val="600"/>
              </a:spcAft>
            </a:pPr>
            <a:r>
              <a:rPr lang="it-IT"/>
              <a:t>Roberto Ferrari [852220], Samir </a:t>
            </a:r>
            <a:r>
              <a:rPr lang="it-IT" err="1"/>
              <a:t>Doghmi</a:t>
            </a:r>
            <a:r>
              <a:rPr lang="it-IT"/>
              <a:t> [897358], Stefano Quartuccio [851599].</a:t>
            </a:r>
          </a:p>
        </p:txBody>
      </p:sp>
      <p:pic>
        <p:nvPicPr>
          <p:cNvPr id="4" name="Immagine 4" descr="Immagine che contiene logo&#10;&#10;Descrizione generata automaticamente">
            <a:extLst>
              <a:ext uri="{FF2B5EF4-FFF2-40B4-BE49-F238E27FC236}">
                <a16:creationId xmlns:a16="http://schemas.microsoft.com/office/drawing/2014/main" id="{9B3638A1-D837-568A-A941-DCEFB9AF7334}"/>
              </a:ext>
            </a:extLst>
          </p:cNvPr>
          <p:cNvPicPr>
            <a:picLocks noChangeAspect="1"/>
          </p:cNvPicPr>
          <p:nvPr/>
        </p:nvPicPr>
        <p:blipFill>
          <a:blip r:embed="rId2"/>
          <a:stretch>
            <a:fillRect/>
          </a:stretch>
        </p:blipFill>
        <p:spPr>
          <a:xfrm>
            <a:off x="320749" y="5972373"/>
            <a:ext cx="669853" cy="725718"/>
          </a:xfrm>
          <a:prstGeom prst="rect">
            <a:avLst/>
          </a:prstGeom>
        </p:spPr>
      </p:pic>
    </p:spTree>
    <p:extLst>
      <p:ext uri="{BB962C8B-B14F-4D97-AF65-F5344CB8AC3E}">
        <p14:creationId xmlns:p14="http://schemas.microsoft.com/office/powerpoint/2010/main" val="4041731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556687-C788-8A73-B97F-8CB1134E6E1A}"/>
              </a:ext>
            </a:extLst>
          </p:cNvPr>
          <p:cNvSpPr>
            <a:spLocks noGrp="1"/>
          </p:cNvSpPr>
          <p:nvPr>
            <p:ph type="title"/>
          </p:nvPr>
        </p:nvSpPr>
        <p:spPr/>
        <p:txBody>
          <a:bodyPr/>
          <a:lstStyle/>
          <a:p>
            <a:r>
              <a:rPr lang="it-IT"/>
              <a:t>Acquisizione Dati</a:t>
            </a:r>
          </a:p>
        </p:txBody>
      </p:sp>
      <p:pic>
        <p:nvPicPr>
          <p:cNvPr id="19" name="Immagine 19" descr="Immagine che contiene testo&#10;&#10;Descrizione generata automaticamente">
            <a:extLst>
              <a:ext uri="{FF2B5EF4-FFF2-40B4-BE49-F238E27FC236}">
                <a16:creationId xmlns:a16="http://schemas.microsoft.com/office/drawing/2014/main" id="{332B3ED3-E2D0-1E60-8E27-4B29A88034EA}"/>
              </a:ext>
            </a:extLst>
          </p:cNvPr>
          <p:cNvPicPr>
            <a:picLocks noGrp="1" noChangeAspect="1"/>
          </p:cNvPicPr>
          <p:nvPr>
            <p:ph idx="1"/>
          </p:nvPr>
        </p:nvPicPr>
        <p:blipFill>
          <a:blip r:embed="rId2"/>
          <a:stretch>
            <a:fillRect/>
          </a:stretch>
        </p:blipFill>
        <p:spPr>
          <a:xfrm>
            <a:off x="1172713" y="1620116"/>
            <a:ext cx="4714726" cy="5178281"/>
          </a:xfrm>
        </p:spPr>
      </p:pic>
      <p:pic>
        <p:nvPicPr>
          <p:cNvPr id="20" name="Immagine 22" descr="Immagine che contiene testo&#10;&#10;Descrizione generata automaticamente">
            <a:extLst>
              <a:ext uri="{FF2B5EF4-FFF2-40B4-BE49-F238E27FC236}">
                <a16:creationId xmlns:a16="http://schemas.microsoft.com/office/drawing/2014/main" id="{7FF20A1B-62F8-5F6F-DD40-FAD2EBC6C6EB}"/>
              </a:ext>
            </a:extLst>
          </p:cNvPr>
          <p:cNvPicPr>
            <a:picLocks noChangeAspect="1"/>
          </p:cNvPicPr>
          <p:nvPr/>
        </p:nvPicPr>
        <p:blipFill>
          <a:blip r:embed="rId3"/>
          <a:stretch>
            <a:fillRect/>
          </a:stretch>
        </p:blipFill>
        <p:spPr>
          <a:xfrm>
            <a:off x="6622207" y="1563108"/>
            <a:ext cx="5418331" cy="4324392"/>
          </a:xfrm>
          <a:prstGeom prst="rect">
            <a:avLst/>
          </a:prstGeom>
        </p:spPr>
      </p:pic>
      <p:sp>
        <p:nvSpPr>
          <p:cNvPr id="23" name="CasellaDiTesto 22">
            <a:extLst>
              <a:ext uri="{FF2B5EF4-FFF2-40B4-BE49-F238E27FC236}">
                <a16:creationId xmlns:a16="http://schemas.microsoft.com/office/drawing/2014/main" id="{8A980BB7-B509-2899-4F64-633C86157C48}"/>
              </a:ext>
            </a:extLst>
          </p:cNvPr>
          <p:cNvSpPr txBox="1"/>
          <p:nvPr/>
        </p:nvSpPr>
        <p:spPr>
          <a:xfrm>
            <a:off x="2333533" y="1317811"/>
            <a:ext cx="23397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Esempio di uno </a:t>
            </a:r>
            <a:r>
              <a:rPr lang="it-IT" err="1"/>
              <a:t>Scraper</a:t>
            </a:r>
          </a:p>
        </p:txBody>
      </p:sp>
      <p:sp>
        <p:nvSpPr>
          <p:cNvPr id="24" name="CasellaDiTesto 23">
            <a:extLst>
              <a:ext uri="{FF2B5EF4-FFF2-40B4-BE49-F238E27FC236}">
                <a16:creationId xmlns:a16="http://schemas.microsoft.com/office/drawing/2014/main" id="{C11153A5-16E6-78B9-D5C1-A24E14994404}"/>
              </a:ext>
            </a:extLst>
          </p:cNvPr>
          <p:cNvSpPr txBox="1"/>
          <p:nvPr/>
        </p:nvSpPr>
        <p:spPr>
          <a:xfrm>
            <a:off x="8776029" y="1264023"/>
            <a:ext cx="23397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API</a:t>
            </a:r>
          </a:p>
        </p:txBody>
      </p:sp>
      <p:pic>
        <p:nvPicPr>
          <p:cNvPr id="4" name="Immagine 4" descr="Immagine che contiene logo&#10;&#10;Descrizione generata automaticamente">
            <a:extLst>
              <a:ext uri="{FF2B5EF4-FFF2-40B4-BE49-F238E27FC236}">
                <a16:creationId xmlns:a16="http://schemas.microsoft.com/office/drawing/2014/main" id="{FD80E080-890C-E0AF-A662-9B04DD248338}"/>
              </a:ext>
            </a:extLst>
          </p:cNvPr>
          <p:cNvPicPr>
            <a:picLocks noChangeAspect="1"/>
          </p:cNvPicPr>
          <p:nvPr/>
        </p:nvPicPr>
        <p:blipFill>
          <a:blip r:embed="rId4"/>
          <a:stretch>
            <a:fillRect/>
          </a:stretch>
        </p:blipFill>
        <p:spPr>
          <a:xfrm>
            <a:off x="320749" y="5972373"/>
            <a:ext cx="669853" cy="725718"/>
          </a:xfrm>
          <a:prstGeom prst="rect">
            <a:avLst/>
          </a:prstGeom>
        </p:spPr>
      </p:pic>
    </p:spTree>
    <p:extLst>
      <p:ext uri="{BB962C8B-B14F-4D97-AF65-F5344CB8AC3E}">
        <p14:creationId xmlns:p14="http://schemas.microsoft.com/office/powerpoint/2010/main" val="377940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prstGeom prst="rect">
            <a:avLst/>
          </a:prstGeom>
        </p:spPr>
        <p:txBody>
          <a:bodyPr spcFirstLastPara="1" wrap="square" lIns="121900" tIns="121900" rIns="121900" bIns="121900" anchor="t" anchorCtr="0">
            <a:noAutofit/>
          </a:bodyPr>
          <a:lstStyle/>
          <a:p>
            <a:r>
              <a:rPr lang="en" sz="6250"/>
              <a:t>Database</a:t>
            </a:r>
          </a:p>
        </p:txBody>
      </p:sp>
      <p:sp>
        <p:nvSpPr>
          <p:cNvPr id="446" name="Google Shape;446;p26"/>
          <p:cNvSpPr txBox="1">
            <a:spLocks noGrp="1"/>
          </p:cNvSpPr>
          <p:nvPr>
            <p:ph type="title" idx="2"/>
          </p:nvPr>
        </p:nvSpPr>
        <p:spPr>
          <a:prstGeom prst="rect">
            <a:avLst/>
          </a:prstGeom>
        </p:spPr>
        <p:txBody>
          <a:bodyPr spcFirstLastPara="1" wrap="square" lIns="121900" tIns="121900" rIns="121900" bIns="121900" anchor="t" anchorCtr="0">
            <a:noAutofit/>
          </a:bodyPr>
          <a:lstStyle/>
          <a:p>
            <a:r>
              <a:rPr lang="en"/>
              <a:t>03</a:t>
            </a:r>
            <a:endParaRPr/>
          </a:p>
        </p:txBody>
      </p:sp>
      <p:cxnSp>
        <p:nvCxnSpPr>
          <p:cNvPr id="447" name="Google Shape;447;p26"/>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pic>
        <p:nvPicPr>
          <p:cNvPr id="3" name="Immagine 4" descr="Immagine che contiene logo&#10;&#10;Descrizione generata automaticamente">
            <a:extLst>
              <a:ext uri="{FF2B5EF4-FFF2-40B4-BE49-F238E27FC236}">
                <a16:creationId xmlns:a16="http://schemas.microsoft.com/office/drawing/2014/main" id="{581B95A3-08BC-50AD-CD47-E56139C87687}"/>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1009068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6CAF09A-8E8F-E166-EB94-7B849960EDE6}"/>
              </a:ext>
            </a:extLst>
          </p:cNvPr>
          <p:cNvSpPr txBox="1"/>
          <p:nvPr/>
        </p:nvSpPr>
        <p:spPr>
          <a:xfrm>
            <a:off x="1412993" y="425215"/>
            <a:ext cx="61298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a:solidFill>
                  <a:srgbClr val="333746"/>
                </a:solidFill>
                <a:latin typeface="Golos Text Medium"/>
              </a:rPr>
              <a:t>Scelta del Database</a:t>
            </a:r>
            <a:endParaRPr lang="it-IT"/>
          </a:p>
        </p:txBody>
      </p:sp>
      <p:pic>
        <p:nvPicPr>
          <p:cNvPr id="7" name="Immagine 7" descr="Immagine che contiene testo&#10;&#10;Descrizione generata automaticamente">
            <a:extLst>
              <a:ext uri="{FF2B5EF4-FFF2-40B4-BE49-F238E27FC236}">
                <a16:creationId xmlns:a16="http://schemas.microsoft.com/office/drawing/2014/main" id="{CD60B896-CDF7-D61E-1A52-2A053C46080D}"/>
              </a:ext>
            </a:extLst>
          </p:cNvPr>
          <p:cNvPicPr>
            <a:picLocks noChangeAspect="1"/>
          </p:cNvPicPr>
          <p:nvPr/>
        </p:nvPicPr>
        <p:blipFill>
          <a:blip r:embed="rId2"/>
          <a:stretch>
            <a:fillRect/>
          </a:stretch>
        </p:blipFill>
        <p:spPr>
          <a:xfrm>
            <a:off x="1920994" y="1271078"/>
            <a:ext cx="8350013" cy="5068438"/>
          </a:xfrm>
          <a:prstGeom prst="rect">
            <a:avLst/>
          </a:prstGeom>
        </p:spPr>
      </p:pic>
      <p:pic>
        <p:nvPicPr>
          <p:cNvPr id="3" name="Immagine 4" descr="Immagine che contiene logo&#10;&#10;Descrizione generata automaticamente">
            <a:extLst>
              <a:ext uri="{FF2B5EF4-FFF2-40B4-BE49-F238E27FC236}">
                <a16:creationId xmlns:a16="http://schemas.microsoft.com/office/drawing/2014/main" id="{7390F364-41AE-33C1-1ADA-3EC63CB8C7FD}"/>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4030871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83DBF683-CA4D-AD01-561C-869CAB26230F}"/>
              </a:ext>
            </a:extLst>
          </p:cNvPr>
          <p:cNvSpPr txBox="1"/>
          <p:nvPr/>
        </p:nvSpPr>
        <p:spPr>
          <a:xfrm>
            <a:off x="1412993" y="425215"/>
            <a:ext cx="61298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a:latin typeface="Golos Text"/>
              </a:rPr>
              <a:t>Modellazione Database</a:t>
            </a:r>
          </a:p>
        </p:txBody>
      </p:sp>
      <p:sp>
        <p:nvSpPr>
          <p:cNvPr id="10" name="CasellaDiTesto 9">
            <a:extLst>
              <a:ext uri="{FF2B5EF4-FFF2-40B4-BE49-F238E27FC236}">
                <a16:creationId xmlns:a16="http://schemas.microsoft.com/office/drawing/2014/main" id="{479E4FFD-E5A6-E59D-6864-AEC8D0AB20C9}"/>
              </a:ext>
            </a:extLst>
          </p:cNvPr>
          <p:cNvSpPr txBox="1"/>
          <p:nvPr/>
        </p:nvSpPr>
        <p:spPr>
          <a:xfrm>
            <a:off x="528697" y="1855142"/>
            <a:ext cx="3873173"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solidFill>
                  <a:schemeClr val="tx1"/>
                </a:solidFill>
              </a:rPr>
              <a:t>Le </a:t>
            </a:r>
            <a:r>
              <a:rPr lang="en-US" err="1">
                <a:solidFill>
                  <a:schemeClr val="tx1"/>
                </a:solidFill>
              </a:rPr>
              <a:t>istanze</a:t>
            </a:r>
            <a:r>
              <a:rPr lang="en-US">
                <a:solidFill>
                  <a:schemeClr val="tx1"/>
                </a:solidFill>
              </a:rPr>
              <a:t> </a:t>
            </a:r>
            <a:r>
              <a:rPr lang="en-US" err="1">
                <a:solidFill>
                  <a:schemeClr val="tx1"/>
                </a:solidFill>
              </a:rPr>
              <a:t>principali</a:t>
            </a:r>
            <a:r>
              <a:rPr lang="en-US">
                <a:solidFill>
                  <a:schemeClr val="tx1"/>
                </a:solidFill>
              </a:rPr>
              <a:t> da </a:t>
            </a:r>
            <a:r>
              <a:rPr lang="en-US" err="1">
                <a:solidFill>
                  <a:schemeClr val="tx1"/>
                </a:solidFill>
              </a:rPr>
              <a:t>gestire</a:t>
            </a:r>
            <a:r>
              <a:rPr lang="en-US">
                <a:solidFill>
                  <a:schemeClr val="tx1"/>
                </a:solidFill>
              </a:rPr>
              <a:t> </a:t>
            </a:r>
            <a:r>
              <a:rPr lang="en-US" err="1">
                <a:solidFill>
                  <a:schemeClr val="tx1"/>
                </a:solidFill>
              </a:rPr>
              <a:t>riguardano</a:t>
            </a:r>
            <a:r>
              <a:rPr lang="en-US">
                <a:solidFill>
                  <a:schemeClr val="tx1"/>
                </a:solidFill>
              </a:rPr>
              <a:t> </a:t>
            </a:r>
            <a:r>
              <a:rPr lang="en-US" err="1">
                <a:solidFill>
                  <a:schemeClr val="tx1"/>
                </a:solidFill>
              </a:rPr>
              <a:t>gli</a:t>
            </a:r>
            <a:r>
              <a:rPr lang="en-US">
                <a:solidFill>
                  <a:schemeClr val="tx1"/>
                </a:solidFill>
              </a:rPr>
              <a:t> anime </a:t>
            </a:r>
            <a:r>
              <a:rPr lang="en-US" err="1">
                <a:solidFill>
                  <a:schemeClr val="tx1"/>
                </a:solidFill>
              </a:rPr>
              <a:t>stessi</a:t>
            </a:r>
            <a:r>
              <a:rPr lang="en-US">
                <a:solidFill>
                  <a:schemeClr val="tx1"/>
                </a:solidFill>
              </a:rPr>
              <a:t>, </a:t>
            </a:r>
            <a:r>
              <a:rPr lang="en-US" err="1">
                <a:solidFill>
                  <a:schemeClr val="tx1"/>
                </a:solidFill>
              </a:rPr>
              <a:t>i</a:t>
            </a:r>
            <a:r>
              <a:rPr lang="en-US">
                <a:solidFill>
                  <a:schemeClr val="tx1"/>
                </a:solidFill>
              </a:rPr>
              <a:t> </a:t>
            </a:r>
            <a:r>
              <a:rPr lang="en-US" err="1">
                <a:solidFill>
                  <a:schemeClr val="tx1"/>
                </a:solidFill>
              </a:rPr>
              <a:t>personaggi</a:t>
            </a:r>
            <a:r>
              <a:rPr lang="en-US">
                <a:solidFill>
                  <a:schemeClr val="tx1"/>
                </a:solidFill>
              </a:rPr>
              <a:t>, </a:t>
            </a:r>
            <a:r>
              <a:rPr lang="en-US" err="1">
                <a:solidFill>
                  <a:schemeClr val="tx1"/>
                </a:solidFill>
              </a:rPr>
              <a:t>gli</a:t>
            </a:r>
            <a:r>
              <a:rPr lang="en-US">
                <a:solidFill>
                  <a:schemeClr val="tx1"/>
                </a:solidFill>
              </a:rPr>
              <a:t> </a:t>
            </a:r>
            <a:r>
              <a:rPr lang="en-US" err="1">
                <a:solidFill>
                  <a:schemeClr val="tx1"/>
                </a:solidFill>
              </a:rPr>
              <a:t>episodi</a:t>
            </a:r>
            <a:r>
              <a:rPr lang="en-US">
                <a:solidFill>
                  <a:schemeClr val="tx1"/>
                </a:solidFill>
              </a:rPr>
              <a:t>, </a:t>
            </a:r>
            <a:r>
              <a:rPr lang="en-US" err="1">
                <a:solidFill>
                  <a:schemeClr val="tx1"/>
                </a:solidFill>
              </a:rPr>
              <a:t>gli</a:t>
            </a:r>
            <a:r>
              <a:rPr lang="en-US">
                <a:solidFill>
                  <a:schemeClr val="tx1"/>
                </a:solidFill>
              </a:rPr>
              <a:t> score e </a:t>
            </a:r>
            <a:r>
              <a:rPr lang="en-US" err="1">
                <a:solidFill>
                  <a:schemeClr val="tx1"/>
                </a:solidFill>
              </a:rPr>
              <a:t>i</a:t>
            </a:r>
            <a:r>
              <a:rPr lang="en-US">
                <a:solidFill>
                  <a:schemeClr val="tx1"/>
                </a:solidFill>
              </a:rPr>
              <a:t> </a:t>
            </a:r>
            <a:r>
              <a:rPr lang="en-US" err="1">
                <a:solidFill>
                  <a:schemeClr val="tx1"/>
                </a:solidFill>
              </a:rPr>
              <a:t>generi</a:t>
            </a:r>
            <a:r>
              <a:rPr lang="en-US">
                <a:solidFill>
                  <a:schemeClr val="tx1"/>
                </a:solidFill>
              </a:rPr>
              <a:t> per </a:t>
            </a:r>
            <a:r>
              <a:rPr lang="en-US" err="1">
                <a:solidFill>
                  <a:schemeClr val="tx1"/>
                </a:solidFill>
              </a:rPr>
              <a:t>ogni</a:t>
            </a:r>
            <a:r>
              <a:rPr lang="en-US">
                <a:solidFill>
                  <a:schemeClr val="tx1"/>
                </a:solidFill>
              </a:rPr>
              <a:t> </a:t>
            </a:r>
            <a:r>
              <a:rPr lang="en-US" err="1">
                <a:solidFill>
                  <a:schemeClr val="tx1"/>
                </a:solidFill>
              </a:rPr>
              <a:t>titolo</a:t>
            </a:r>
            <a:r>
              <a:rPr lang="en-US">
                <a:solidFill>
                  <a:schemeClr val="tx1"/>
                </a:solidFill>
              </a:rPr>
              <a:t> </a:t>
            </a:r>
            <a:r>
              <a:rPr lang="en-US" err="1">
                <a:solidFill>
                  <a:schemeClr val="tx1"/>
                </a:solidFill>
              </a:rPr>
              <a:t>disponibile</a:t>
            </a:r>
            <a:r>
              <a:rPr lang="en-US">
                <a:solidFill>
                  <a:schemeClr val="tx1"/>
                </a:solidFill>
              </a:rPr>
              <a:t>. </a:t>
            </a:r>
            <a:r>
              <a:rPr lang="en-US" err="1">
                <a:solidFill>
                  <a:schemeClr val="tx1"/>
                </a:solidFill>
              </a:rPr>
              <a:t>L’approccio</a:t>
            </a:r>
            <a:r>
              <a:rPr lang="en-US">
                <a:solidFill>
                  <a:schemeClr val="tx1"/>
                </a:solidFill>
              </a:rPr>
              <a:t> </a:t>
            </a:r>
            <a:r>
              <a:rPr lang="en-US" err="1">
                <a:solidFill>
                  <a:schemeClr val="tx1"/>
                </a:solidFill>
              </a:rPr>
              <a:t>alla</a:t>
            </a:r>
            <a:r>
              <a:rPr lang="en-US">
                <a:solidFill>
                  <a:schemeClr val="tx1"/>
                </a:solidFill>
              </a:rPr>
              <a:t> </a:t>
            </a:r>
            <a:r>
              <a:rPr lang="en-US" err="1">
                <a:solidFill>
                  <a:schemeClr val="tx1"/>
                </a:solidFill>
              </a:rPr>
              <a:t>definizione</a:t>
            </a:r>
            <a:r>
              <a:rPr lang="en-US">
                <a:solidFill>
                  <a:schemeClr val="tx1"/>
                </a:solidFill>
              </a:rPr>
              <a:t> di 5 </a:t>
            </a:r>
            <a:r>
              <a:rPr lang="en-US" err="1">
                <a:solidFill>
                  <a:schemeClr val="tx1"/>
                </a:solidFill>
              </a:rPr>
              <a:t>tabelle</a:t>
            </a:r>
            <a:r>
              <a:rPr lang="en-US">
                <a:solidFill>
                  <a:schemeClr val="tx1"/>
                </a:solidFill>
              </a:rPr>
              <a:t> </a:t>
            </a:r>
            <a:r>
              <a:rPr lang="en-US" err="1">
                <a:solidFill>
                  <a:schemeClr val="tx1"/>
                </a:solidFill>
              </a:rPr>
              <a:t>si</a:t>
            </a:r>
            <a:r>
              <a:rPr lang="en-US">
                <a:solidFill>
                  <a:schemeClr val="tx1"/>
                </a:solidFill>
              </a:rPr>
              <a:t> </a:t>
            </a:r>
            <a:r>
              <a:rPr lang="en-US" err="1">
                <a:solidFill>
                  <a:schemeClr val="tx1"/>
                </a:solidFill>
              </a:rPr>
              <a:t>basa</a:t>
            </a:r>
            <a:r>
              <a:rPr lang="en-US">
                <a:solidFill>
                  <a:schemeClr val="tx1"/>
                </a:solidFill>
              </a:rPr>
              <a:t> </a:t>
            </a:r>
            <a:r>
              <a:rPr lang="en-US" err="1">
                <a:solidFill>
                  <a:schemeClr val="tx1"/>
                </a:solidFill>
              </a:rPr>
              <a:t>sul</a:t>
            </a:r>
            <a:r>
              <a:rPr lang="en-US">
                <a:solidFill>
                  <a:schemeClr val="tx1"/>
                </a:solidFill>
              </a:rPr>
              <a:t> </a:t>
            </a:r>
            <a:r>
              <a:rPr lang="en-US" err="1">
                <a:solidFill>
                  <a:schemeClr val="tx1"/>
                </a:solidFill>
              </a:rPr>
              <a:t>presupposto</a:t>
            </a:r>
            <a:r>
              <a:rPr lang="en-US">
                <a:solidFill>
                  <a:schemeClr val="tx1"/>
                </a:solidFill>
              </a:rPr>
              <a:t> di </a:t>
            </a:r>
            <a:r>
              <a:rPr lang="en-US" err="1">
                <a:solidFill>
                  <a:schemeClr val="tx1"/>
                </a:solidFill>
              </a:rPr>
              <a:t>avere</a:t>
            </a:r>
            <a:r>
              <a:rPr lang="en-US">
                <a:solidFill>
                  <a:schemeClr val="tx1"/>
                </a:solidFill>
              </a:rPr>
              <a:t> </a:t>
            </a:r>
            <a:r>
              <a:rPr lang="en-US" err="1">
                <a:solidFill>
                  <a:schemeClr val="tx1"/>
                </a:solidFill>
              </a:rPr>
              <a:t>molteplici</a:t>
            </a:r>
            <a:r>
              <a:rPr lang="en-US">
                <a:solidFill>
                  <a:schemeClr val="tx1"/>
                </a:solidFill>
              </a:rPr>
              <a:t> </a:t>
            </a:r>
            <a:r>
              <a:rPr lang="en-US" err="1">
                <a:solidFill>
                  <a:schemeClr val="tx1"/>
                </a:solidFill>
              </a:rPr>
              <a:t>valori</a:t>
            </a:r>
            <a:r>
              <a:rPr lang="en-US">
                <a:solidFill>
                  <a:schemeClr val="tx1"/>
                </a:solidFill>
              </a:rPr>
              <a:t> per </a:t>
            </a:r>
            <a:r>
              <a:rPr lang="en-US" err="1">
                <a:solidFill>
                  <a:schemeClr val="tx1"/>
                </a:solidFill>
              </a:rPr>
              <a:t>ogni</a:t>
            </a:r>
            <a:r>
              <a:rPr lang="en-US">
                <a:solidFill>
                  <a:schemeClr val="tx1"/>
                </a:solidFill>
              </a:rPr>
              <a:t> </a:t>
            </a:r>
            <a:r>
              <a:rPr lang="en-US" err="1">
                <a:solidFill>
                  <a:schemeClr val="tx1"/>
                </a:solidFill>
              </a:rPr>
              <a:t>istanza</a:t>
            </a:r>
            <a:r>
              <a:rPr lang="en-US">
                <a:solidFill>
                  <a:schemeClr val="tx1"/>
                </a:solidFill>
              </a:rPr>
              <a:t> </a:t>
            </a:r>
            <a:r>
              <a:rPr lang="en-US" err="1">
                <a:solidFill>
                  <a:schemeClr val="tx1"/>
                </a:solidFill>
              </a:rPr>
              <a:t>all’interno</a:t>
            </a:r>
            <a:r>
              <a:rPr lang="en-US">
                <a:solidFill>
                  <a:schemeClr val="tx1"/>
                </a:solidFill>
              </a:rPr>
              <a:t> di </a:t>
            </a:r>
            <a:r>
              <a:rPr lang="en-US" err="1">
                <a:solidFill>
                  <a:schemeClr val="tx1"/>
                </a:solidFill>
              </a:rPr>
              <a:t>ogni</a:t>
            </a:r>
            <a:r>
              <a:rPr lang="en-US">
                <a:solidFill>
                  <a:schemeClr val="tx1"/>
                </a:solidFill>
              </a:rPr>
              <a:t> anime.</a:t>
            </a:r>
          </a:p>
          <a:p>
            <a:pPr marL="285750" indent="-285750">
              <a:buFont typeface="Wingdings"/>
              <a:buChar char="§"/>
            </a:pPr>
            <a:endParaRPr lang="en-US">
              <a:solidFill>
                <a:schemeClr val="tx1"/>
              </a:solidFill>
            </a:endParaRPr>
          </a:p>
          <a:p>
            <a:pPr marL="285750" indent="-285750">
              <a:buFont typeface="Wingdings"/>
              <a:buChar char="§"/>
            </a:pPr>
            <a:r>
              <a:rPr lang="en-US">
                <a:solidFill>
                  <a:schemeClr val="tx1"/>
                </a:solidFill>
              </a:rPr>
              <a:t>La </a:t>
            </a:r>
            <a:r>
              <a:rPr lang="en-US" err="1">
                <a:solidFill>
                  <a:schemeClr val="tx1"/>
                </a:solidFill>
              </a:rPr>
              <a:t>struttura</a:t>
            </a:r>
            <a:r>
              <a:rPr lang="en-US">
                <a:solidFill>
                  <a:schemeClr val="tx1"/>
                </a:solidFill>
              </a:rPr>
              <a:t> del nostro database è </a:t>
            </a:r>
            <a:r>
              <a:rPr lang="en-US" err="1">
                <a:solidFill>
                  <a:schemeClr val="tx1"/>
                </a:solidFill>
              </a:rPr>
              <a:t>stata</a:t>
            </a:r>
            <a:r>
              <a:rPr lang="en-US">
                <a:solidFill>
                  <a:schemeClr val="tx1"/>
                </a:solidFill>
              </a:rPr>
              <a:t> </a:t>
            </a:r>
            <a:r>
              <a:rPr lang="en-US" err="1">
                <a:solidFill>
                  <a:schemeClr val="tx1"/>
                </a:solidFill>
              </a:rPr>
              <a:t>progettata</a:t>
            </a:r>
            <a:r>
              <a:rPr lang="en-US">
                <a:solidFill>
                  <a:schemeClr val="tx1"/>
                </a:solidFill>
              </a:rPr>
              <a:t> per </a:t>
            </a:r>
            <a:r>
              <a:rPr lang="en-US" err="1">
                <a:solidFill>
                  <a:schemeClr val="tx1"/>
                </a:solidFill>
              </a:rPr>
              <a:t>semplificare</a:t>
            </a:r>
            <a:r>
              <a:rPr lang="en-US">
                <a:solidFill>
                  <a:schemeClr val="tx1"/>
                </a:solidFill>
              </a:rPr>
              <a:t> le </a:t>
            </a:r>
            <a:r>
              <a:rPr lang="en-US" err="1">
                <a:solidFill>
                  <a:schemeClr val="tx1"/>
                </a:solidFill>
              </a:rPr>
              <a:t>funzioni</a:t>
            </a:r>
            <a:r>
              <a:rPr lang="en-US">
                <a:solidFill>
                  <a:schemeClr val="tx1"/>
                </a:solidFill>
              </a:rPr>
              <a:t> di </a:t>
            </a:r>
            <a:r>
              <a:rPr lang="en-US" err="1">
                <a:solidFill>
                  <a:schemeClr val="tx1"/>
                </a:solidFill>
              </a:rPr>
              <a:t>interrogazione</a:t>
            </a:r>
            <a:r>
              <a:rPr lang="en-US">
                <a:solidFill>
                  <a:schemeClr val="tx1"/>
                </a:solidFill>
              </a:rPr>
              <a:t> e </a:t>
            </a:r>
            <a:r>
              <a:rPr lang="en-US" err="1">
                <a:solidFill>
                  <a:schemeClr val="tx1"/>
                </a:solidFill>
              </a:rPr>
              <a:t>offrire</a:t>
            </a:r>
            <a:r>
              <a:rPr lang="en-US">
                <a:solidFill>
                  <a:schemeClr val="tx1"/>
                </a:solidFill>
              </a:rPr>
              <a:t> </a:t>
            </a:r>
            <a:r>
              <a:rPr lang="en-US" err="1">
                <a:solidFill>
                  <a:schemeClr val="tx1"/>
                </a:solidFill>
              </a:rPr>
              <a:t>una</a:t>
            </a:r>
            <a:r>
              <a:rPr lang="en-US">
                <a:solidFill>
                  <a:schemeClr val="tx1"/>
                </a:solidFill>
              </a:rPr>
              <a:t> </a:t>
            </a:r>
            <a:r>
              <a:rPr lang="en-US" err="1">
                <a:solidFill>
                  <a:schemeClr val="tx1"/>
                </a:solidFill>
              </a:rPr>
              <a:t>grande</a:t>
            </a:r>
            <a:r>
              <a:rPr lang="en-US">
                <a:solidFill>
                  <a:schemeClr val="tx1"/>
                </a:solidFill>
              </a:rPr>
              <a:t> </a:t>
            </a:r>
            <a:r>
              <a:rPr lang="en-US" err="1">
                <a:solidFill>
                  <a:schemeClr val="tx1"/>
                </a:solidFill>
              </a:rPr>
              <a:t>flessibilità</a:t>
            </a:r>
            <a:r>
              <a:rPr lang="en-US">
                <a:solidFill>
                  <a:schemeClr val="tx1"/>
                </a:solidFill>
              </a:rPr>
              <a:t>.</a:t>
            </a:r>
          </a:p>
          <a:p>
            <a:pPr marL="285750" indent="-285750">
              <a:buFont typeface="Wingdings"/>
              <a:buChar char="§"/>
            </a:pPr>
            <a:endParaRPr lang="en-US">
              <a:solidFill>
                <a:schemeClr val="tx1"/>
              </a:solidFill>
            </a:endParaRPr>
          </a:p>
          <a:p>
            <a:pPr marL="285750" indent="-285750">
              <a:buFont typeface="Wingdings"/>
              <a:buChar char="§"/>
            </a:pPr>
            <a:r>
              <a:rPr lang="en-US">
                <a:solidFill>
                  <a:schemeClr val="tx1"/>
                </a:solidFill>
              </a:rPr>
              <a:t>Le </a:t>
            </a:r>
            <a:r>
              <a:rPr lang="en-US" err="1">
                <a:solidFill>
                  <a:schemeClr val="tx1"/>
                </a:solidFill>
              </a:rPr>
              <a:t>caselle</a:t>
            </a:r>
            <a:r>
              <a:rPr lang="en-US">
                <a:solidFill>
                  <a:schemeClr val="tx1"/>
                </a:solidFill>
              </a:rPr>
              <a:t> con </a:t>
            </a:r>
            <a:r>
              <a:rPr lang="en-US" err="1">
                <a:solidFill>
                  <a:schemeClr val="tx1"/>
                </a:solidFill>
              </a:rPr>
              <a:t>sfondo</a:t>
            </a:r>
            <a:r>
              <a:rPr lang="en-US">
                <a:solidFill>
                  <a:schemeClr val="tx1"/>
                </a:solidFill>
              </a:rPr>
              <a:t> </a:t>
            </a:r>
            <a:r>
              <a:rPr lang="en-US" err="1">
                <a:solidFill>
                  <a:schemeClr val="tx1"/>
                </a:solidFill>
              </a:rPr>
              <a:t>blu</a:t>
            </a:r>
            <a:r>
              <a:rPr lang="en-US">
                <a:solidFill>
                  <a:schemeClr val="tx1"/>
                </a:solidFill>
              </a:rPr>
              <a:t> celeste </a:t>
            </a:r>
            <a:r>
              <a:rPr lang="en-US" err="1">
                <a:solidFill>
                  <a:schemeClr val="tx1"/>
                </a:solidFill>
              </a:rPr>
              <a:t>rappresentano</a:t>
            </a:r>
            <a:r>
              <a:rPr lang="en-US">
                <a:solidFill>
                  <a:schemeClr val="tx1"/>
                </a:solidFill>
              </a:rPr>
              <a:t> le </a:t>
            </a:r>
            <a:r>
              <a:rPr lang="en-US" err="1">
                <a:solidFill>
                  <a:schemeClr val="tx1"/>
                </a:solidFill>
              </a:rPr>
              <a:t>chiavi</a:t>
            </a:r>
            <a:r>
              <a:rPr lang="en-US">
                <a:solidFill>
                  <a:schemeClr val="tx1"/>
                </a:solidFill>
              </a:rPr>
              <a:t> </a:t>
            </a:r>
            <a:r>
              <a:rPr lang="en-US" err="1">
                <a:solidFill>
                  <a:schemeClr val="tx1"/>
                </a:solidFill>
              </a:rPr>
              <a:t>primarie</a:t>
            </a:r>
            <a:r>
              <a:rPr lang="en-US">
                <a:solidFill>
                  <a:schemeClr val="tx1"/>
                </a:solidFill>
              </a:rPr>
              <a:t>, </a:t>
            </a:r>
            <a:r>
              <a:rPr lang="en-US" err="1">
                <a:solidFill>
                  <a:schemeClr val="tx1"/>
                </a:solidFill>
              </a:rPr>
              <a:t>mentre</a:t>
            </a:r>
            <a:r>
              <a:rPr lang="en-US">
                <a:solidFill>
                  <a:schemeClr val="tx1"/>
                </a:solidFill>
              </a:rPr>
              <a:t> le </a:t>
            </a:r>
            <a:r>
              <a:rPr lang="en-US" err="1">
                <a:solidFill>
                  <a:schemeClr val="tx1"/>
                </a:solidFill>
              </a:rPr>
              <a:t>freccie</a:t>
            </a:r>
            <a:r>
              <a:rPr lang="en-US">
                <a:solidFill>
                  <a:schemeClr val="tx1"/>
                </a:solidFill>
              </a:rPr>
              <a:t> </a:t>
            </a:r>
            <a:r>
              <a:rPr lang="en-US" err="1">
                <a:solidFill>
                  <a:schemeClr val="tx1"/>
                </a:solidFill>
              </a:rPr>
              <a:t>indicano</a:t>
            </a:r>
            <a:r>
              <a:rPr lang="en-US">
                <a:solidFill>
                  <a:schemeClr val="tx1"/>
                </a:solidFill>
              </a:rPr>
              <a:t> le </a:t>
            </a:r>
            <a:r>
              <a:rPr lang="en-US" err="1">
                <a:solidFill>
                  <a:schemeClr val="tx1"/>
                </a:solidFill>
              </a:rPr>
              <a:t>chiavi</a:t>
            </a:r>
            <a:r>
              <a:rPr lang="en-US">
                <a:solidFill>
                  <a:schemeClr val="tx1"/>
                </a:solidFill>
              </a:rPr>
              <a:t> </a:t>
            </a:r>
            <a:r>
              <a:rPr lang="en-US" err="1">
                <a:solidFill>
                  <a:schemeClr val="tx1"/>
                </a:solidFill>
              </a:rPr>
              <a:t>esterne</a:t>
            </a:r>
            <a:r>
              <a:rPr lang="en-US">
                <a:solidFill>
                  <a:schemeClr val="tx1"/>
                </a:solidFill>
              </a:rPr>
              <a:t> </a:t>
            </a:r>
            <a:r>
              <a:rPr lang="en-US" err="1">
                <a:solidFill>
                  <a:schemeClr val="tx1"/>
                </a:solidFill>
              </a:rPr>
              <a:t>che</a:t>
            </a:r>
            <a:r>
              <a:rPr lang="en-US">
                <a:solidFill>
                  <a:schemeClr val="tx1"/>
                </a:solidFill>
              </a:rPr>
              <a:t> </a:t>
            </a:r>
            <a:r>
              <a:rPr lang="en-US" err="1">
                <a:solidFill>
                  <a:schemeClr val="tx1"/>
                </a:solidFill>
              </a:rPr>
              <a:t>stabiliscono</a:t>
            </a:r>
            <a:r>
              <a:rPr lang="en-US">
                <a:solidFill>
                  <a:schemeClr val="tx1"/>
                </a:solidFill>
              </a:rPr>
              <a:t> le </a:t>
            </a:r>
            <a:r>
              <a:rPr lang="en-US" err="1">
                <a:solidFill>
                  <a:schemeClr val="tx1"/>
                </a:solidFill>
              </a:rPr>
              <a:t>relazioni</a:t>
            </a:r>
            <a:r>
              <a:rPr lang="en-US">
                <a:solidFill>
                  <a:schemeClr val="tx1"/>
                </a:solidFill>
              </a:rPr>
              <a:t> </a:t>
            </a:r>
            <a:r>
              <a:rPr lang="en-US" err="1">
                <a:solidFill>
                  <a:schemeClr val="tx1"/>
                </a:solidFill>
              </a:rPr>
              <a:t>tra</a:t>
            </a:r>
            <a:r>
              <a:rPr lang="en-US">
                <a:solidFill>
                  <a:schemeClr val="tx1"/>
                </a:solidFill>
              </a:rPr>
              <a:t> le </a:t>
            </a:r>
            <a:r>
              <a:rPr lang="en-US" err="1">
                <a:solidFill>
                  <a:schemeClr val="tx1"/>
                </a:solidFill>
              </a:rPr>
              <a:t>tabelle</a:t>
            </a:r>
            <a:r>
              <a:rPr lang="en-US">
                <a:solidFill>
                  <a:schemeClr val="tx1"/>
                </a:solidFill>
              </a:rPr>
              <a:t>.</a:t>
            </a:r>
          </a:p>
          <a:p>
            <a:pPr marL="285750" indent="-285750">
              <a:buFont typeface="Wingdings"/>
              <a:buChar char="§"/>
            </a:pPr>
            <a:endParaRPr lang="en-US">
              <a:solidFill>
                <a:srgbClr val="374151"/>
              </a:solidFill>
            </a:endParaRPr>
          </a:p>
          <a:p>
            <a:br>
              <a:rPr lang="en-US"/>
            </a:br>
            <a:endParaRPr lang="en-US"/>
          </a:p>
          <a:p>
            <a:endParaRPr lang="en-US"/>
          </a:p>
        </p:txBody>
      </p:sp>
      <p:pic>
        <p:nvPicPr>
          <p:cNvPr id="11" name="Immagine 11" descr="Immagine che contiene diagramma&#10;&#10;Descrizione generata automaticamente">
            <a:extLst>
              <a:ext uri="{FF2B5EF4-FFF2-40B4-BE49-F238E27FC236}">
                <a16:creationId xmlns:a16="http://schemas.microsoft.com/office/drawing/2014/main" id="{6CABC02F-51D6-3815-D15F-1D83D7075631}"/>
              </a:ext>
            </a:extLst>
          </p:cNvPr>
          <p:cNvPicPr>
            <a:picLocks noChangeAspect="1"/>
          </p:cNvPicPr>
          <p:nvPr/>
        </p:nvPicPr>
        <p:blipFill>
          <a:blip r:embed="rId2"/>
          <a:stretch>
            <a:fillRect/>
          </a:stretch>
        </p:blipFill>
        <p:spPr>
          <a:xfrm>
            <a:off x="4908207" y="1382742"/>
            <a:ext cx="6557539" cy="4430819"/>
          </a:xfrm>
          <a:prstGeom prst="rect">
            <a:avLst/>
          </a:prstGeom>
        </p:spPr>
      </p:pic>
      <p:pic>
        <p:nvPicPr>
          <p:cNvPr id="3" name="Immagine 4" descr="Immagine che contiene logo&#10;&#10;Descrizione generata automaticamente">
            <a:extLst>
              <a:ext uri="{FF2B5EF4-FFF2-40B4-BE49-F238E27FC236}">
                <a16:creationId xmlns:a16="http://schemas.microsoft.com/office/drawing/2014/main" id="{D70993EF-0B30-0D00-9ED5-3F3435E40260}"/>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3518421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prstGeom prst="rect">
            <a:avLst/>
          </a:prstGeom>
        </p:spPr>
        <p:txBody>
          <a:bodyPr spcFirstLastPara="1" wrap="square" lIns="121900" tIns="121900" rIns="121900" bIns="121900" anchor="t" anchorCtr="0">
            <a:noAutofit/>
          </a:bodyPr>
          <a:lstStyle/>
          <a:p>
            <a:r>
              <a:rPr lang="en" sz="6250"/>
              <a:t>Data Cleaning e Data Integration</a:t>
            </a:r>
          </a:p>
        </p:txBody>
      </p:sp>
      <p:sp>
        <p:nvSpPr>
          <p:cNvPr id="446" name="Google Shape;446;p26"/>
          <p:cNvSpPr txBox="1">
            <a:spLocks noGrp="1"/>
          </p:cNvSpPr>
          <p:nvPr>
            <p:ph type="title" idx="2"/>
          </p:nvPr>
        </p:nvSpPr>
        <p:spPr>
          <a:prstGeom prst="rect">
            <a:avLst/>
          </a:prstGeom>
        </p:spPr>
        <p:txBody>
          <a:bodyPr spcFirstLastPara="1" wrap="square" lIns="121900" tIns="121900" rIns="121900" bIns="121900" anchor="t" anchorCtr="0">
            <a:noAutofit/>
          </a:bodyPr>
          <a:lstStyle/>
          <a:p>
            <a:r>
              <a:rPr lang="en"/>
              <a:t>04</a:t>
            </a:r>
            <a:endParaRPr/>
          </a:p>
        </p:txBody>
      </p:sp>
      <p:cxnSp>
        <p:nvCxnSpPr>
          <p:cNvPr id="447" name="Google Shape;447;p26"/>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pic>
        <p:nvPicPr>
          <p:cNvPr id="3" name="Immagine 4" descr="Immagine che contiene logo&#10;&#10;Descrizione generata automaticamente">
            <a:extLst>
              <a:ext uri="{FF2B5EF4-FFF2-40B4-BE49-F238E27FC236}">
                <a16:creationId xmlns:a16="http://schemas.microsoft.com/office/drawing/2014/main" id="{CBF25655-84B8-0932-624C-A023205912AC}"/>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256767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32D0A9-503D-6645-614F-99DBDFD41430}"/>
              </a:ext>
            </a:extLst>
          </p:cNvPr>
          <p:cNvSpPr>
            <a:spLocks noGrp="1"/>
          </p:cNvSpPr>
          <p:nvPr>
            <p:ph type="title"/>
          </p:nvPr>
        </p:nvSpPr>
        <p:spPr/>
        <p:txBody>
          <a:bodyPr/>
          <a:lstStyle/>
          <a:p>
            <a:r>
              <a:rPr lang="it-IT"/>
              <a:t>Data </a:t>
            </a:r>
            <a:r>
              <a:rPr lang="it-IT" err="1"/>
              <a:t>Cleaning</a:t>
            </a:r>
            <a:r>
              <a:rPr lang="it-IT"/>
              <a:t> e Data Integration</a:t>
            </a:r>
          </a:p>
        </p:txBody>
      </p:sp>
      <p:sp>
        <p:nvSpPr>
          <p:cNvPr id="3" name="Segnaposto contenuto 2">
            <a:extLst>
              <a:ext uri="{FF2B5EF4-FFF2-40B4-BE49-F238E27FC236}">
                <a16:creationId xmlns:a16="http://schemas.microsoft.com/office/drawing/2014/main" id="{488D1D7D-37DD-7D6C-6C08-8BE9B236B9BF}"/>
              </a:ext>
            </a:extLst>
          </p:cNvPr>
          <p:cNvSpPr>
            <a:spLocks noGrp="1"/>
          </p:cNvSpPr>
          <p:nvPr>
            <p:ph idx="1"/>
          </p:nvPr>
        </p:nvSpPr>
        <p:spPr/>
        <p:txBody>
          <a:bodyPr/>
          <a:lstStyle/>
          <a:p>
            <a:r>
              <a:rPr lang="it-IT" sz="1850"/>
              <a:t>Data </a:t>
            </a:r>
            <a:r>
              <a:rPr lang="it-IT" sz="1850" err="1"/>
              <a:t>cleaning</a:t>
            </a:r>
            <a:endParaRPr lang="it-IT" sz="1850"/>
          </a:p>
          <a:p>
            <a:r>
              <a:rPr lang="it-IT" sz="1850"/>
              <a:t>Data </a:t>
            </a:r>
            <a:r>
              <a:rPr lang="it-IT" sz="1850" err="1"/>
              <a:t>integration</a:t>
            </a:r>
            <a:endParaRPr lang="it-IT" sz="1850"/>
          </a:p>
          <a:p>
            <a:pPr>
              <a:lnSpc>
                <a:spcPct val="114999"/>
              </a:lnSpc>
            </a:pPr>
            <a:endParaRPr lang="it-IT" sz="1850"/>
          </a:p>
          <a:p>
            <a:pPr>
              <a:lnSpc>
                <a:spcPct val="114999"/>
              </a:lnSpc>
            </a:pPr>
            <a:endParaRPr lang="it-IT" sz="1850"/>
          </a:p>
        </p:txBody>
      </p:sp>
      <p:pic>
        <p:nvPicPr>
          <p:cNvPr id="4" name="Immagine 4" descr="Immagine che contiene testo&#10;&#10;Descrizione generata automaticamente">
            <a:extLst>
              <a:ext uri="{FF2B5EF4-FFF2-40B4-BE49-F238E27FC236}">
                <a16:creationId xmlns:a16="http://schemas.microsoft.com/office/drawing/2014/main" id="{D8FE4BF8-E555-8943-719D-875A32399032}"/>
              </a:ext>
            </a:extLst>
          </p:cNvPr>
          <p:cNvPicPr>
            <a:picLocks noChangeAspect="1"/>
          </p:cNvPicPr>
          <p:nvPr/>
        </p:nvPicPr>
        <p:blipFill>
          <a:blip r:embed="rId2"/>
          <a:stretch>
            <a:fillRect/>
          </a:stretch>
        </p:blipFill>
        <p:spPr>
          <a:xfrm>
            <a:off x="1209665" y="2406952"/>
            <a:ext cx="3147718" cy="4335200"/>
          </a:xfrm>
          <a:prstGeom prst="rect">
            <a:avLst/>
          </a:prstGeom>
        </p:spPr>
      </p:pic>
      <p:pic>
        <p:nvPicPr>
          <p:cNvPr id="6" name="Immagine 6" descr="Immagine che contiene testo&#10;&#10;Descrizione generata automaticamente">
            <a:extLst>
              <a:ext uri="{FF2B5EF4-FFF2-40B4-BE49-F238E27FC236}">
                <a16:creationId xmlns:a16="http://schemas.microsoft.com/office/drawing/2014/main" id="{4EAAAF66-171E-DEB6-57C9-6BF9FE18DD76}"/>
              </a:ext>
            </a:extLst>
          </p:cNvPr>
          <p:cNvPicPr>
            <a:picLocks noChangeAspect="1"/>
          </p:cNvPicPr>
          <p:nvPr/>
        </p:nvPicPr>
        <p:blipFill>
          <a:blip r:embed="rId3"/>
          <a:stretch>
            <a:fillRect/>
          </a:stretch>
        </p:blipFill>
        <p:spPr>
          <a:xfrm>
            <a:off x="4603793" y="1806626"/>
            <a:ext cx="6364941" cy="4890710"/>
          </a:xfrm>
          <a:prstGeom prst="rect">
            <a:avLst/>
          </a:prstGeom>
        </p:spPr>
      </p:pic>
      <p:pic>
        <p:nvPicPr>
          <p:cNvPr id="7" name="Immagine 4" descr="Immagine che contiene logo&#10;&#10;Descrizione generata automaticamente">
            <a:extLst>
              <a:ext uri="{FF2B5EF4-FFF2-40B4-BE49-F238E27FC236}">
                <a16:creationId xmlns:a16="http://schemas.microsoft.com/office/drawing/2014/main" id="{793396CD-178C-F353-BA0D-A5C9CB279E4F}"/>
              </a:ext>
            </a:extLst>
          </p:cNvPr>
          <p:cNvPicPr>
            <a:picLocks noChangeAspect="1"/>
          </p:cNvPicPr>
          <p:nvPr/>
        </p:nvPicPr>
        <p:blipFill>
          <a:blip r:embed="rId4"/>
          <a:stretch>
            <a:fillRect/>
          </a:stretch>
        </p:blipFill>
        <p:spPr>
          <a:xfrm>
            <a:off x="320749" y="5972373"/>
            <a:ext cx="669853" cy="725718"/>
          </a:xfrm>
          <a:prstGeom prst="rect">
            <a:avLst/>
          </a:prstGeom>
        </p:spPr>
      </p:pic>
    </p:spTree>
    <p:extLst>
      <p:ext uri="{BB962C8B-B14F-4D97-AF65-F5344CB8AC3E}">
        <p14:creationId xmlns:p14="http://schemas.microsoft.com/office/powerpoint/2010/main" val="729934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prstGeom prst="rect">
            <a:avLst/>
          </a:prstGeom>
        </p:spPr>
        <p:txBody>
          <a:bodyPr spcFirstLastPara="1" wrap="square" lIns="121900" tIns="121900" rIns="121900" bIns="121900" anchor="t" anchorCtr="0">
            <a:noAutofit/>
          </a:bodyPr>
          <a:lstStyle/>
          <a:p>
            <a:r>
              <a:rPr lang="en" sz="6250"/>
              <a:t>Data Quality</a:t>
            </a:r>
          </a:p>
        </p:txBody>
      </p:sp>
      <p:sp>
        <p:nvSpPr>
          <p:cNvPr id="446" name="Google Shape;446;p26"/>
          <p:cNvSpPr txBox="1">
            <a:spLocks noGrp="1"/>
          </p:cNvSpPr>
          <p:nvPr>
            <p:ph type="title" idx="2"/>
          </p:nvPr>
        </p:nvSpPr>
        <p:spPr>
          <a:prstGeom prst="rect">
            <a:avLst/>
          </a:prstGeom>
        </p:spPr>
        <p:txBody>
          <a:bodyPr spcFirstLastPara="1" wrap="square" lIns="121900" tIns="121900" rIns="121900" bIns="121900" anchor="t" anchorCtr="0">
            <a:noAutofit/>
          </a:bodyPr>
          <a:lstStyle/>
          <a:p>
            <a:r>
              <a:rPr lang="en"/>
              <a:t>05</a:t>
            </a:r>
            <a:endParaRPr/>
          </a:p>
        </p:txBody>
      </p:sp>
      <p:cxnSp>
        <p:nvCxnSpPr>
          <p:cNvPr id="447" name="Google Shape;447;p26"/>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pic>
        <p:nvPicPr>
          <p:cNvPr id="3" name="Immagine 4" descr="Immagine che contiene logo&#10;&#10;Descrizione generata automaticamente">
            <a:extLst>
              <a:ext uri="{FF2B5EF4-FFF2-40B4-BE49-F238E27FC236}">
                <a16:creationId xmlns:a16="http://schemas.microsoft.com/office/drawing/2014/main" id="{1206DE9C-5E88-68A2-732C-F0178A8ACAF8}"/>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279168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e 38">
            <a:extLst>
              <a:ext uri="{FF2B5EF4-FFF2-40B4-BE49-F238E27FC236}">
                <a16:creationId xmlns:a16="http://schemas.microsoft.com/office/drawing/2014/main" id="{6B1D26C6-D537-E7BC-29EE-A4AF1F1521FE}"/>
              </a:ext>
            </a:extLst>
          </p:cNvPr>
          <p:cNvSpPr/>
          <p:nvPr/>
        </p:nvSpPr>
        <p:spPr>
          <a:xfrm>
            <a:off x="8760441" y="2366044"/>
            <a:ext cx="2320508" cy="2065831"/>
          </a:xfrm>
          <a:prstGeom prst="ellipse">
            <a:avLst/>
          </a:prstGeom>
          <a:solidFill>
            <a:schemeClr val="accent2">
              <a:tint val="40000"/>
              <a:hueOff val="0"/>
              <a:satOff val="0"/>
              <a:lumOff val="0"/>
            </a:schemeClr>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Ovale 37">
            <a:extLst>
              <a:ext uri="{FF2B5EF4-FFF2-40B4-BE49-F238E27FC236}">
                <a16:creationId xmlns:a16="http://schemas.microsoft.com/office/drawing/2014/main" id="{C15B8CFA-003D-E001-9AE1-19E0B027DD73}"/>
              </a:ext>
            </a:extLst>
          </p:cNvPr>
          <p:cNvSpPr/>
          <p:nvPr/>
        </p:nvSpPr>
        <p:spPr>
          <a:xfrm>
            <a:off x="6206209" y="2411103"/>
            <a:ext cx="2231909" cy="2050810"/>
          </a:xfrm>
          <a:prstGeom prst="ellipse">
            <a:avLst/>
          </a:prstGeom>
          <a:solidFill>
            <a:schemeClr val="accent2">
              <a:tint val="40000"/>
              <a:hueOff val="0"/>
              <a:satOff val="0"/>
              <a:lumOff val="0"/>
            </a:schemeClr>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7" name="Ovale 36">
            <a:extLst>
              <a:ext uri="{FF2B5EF4-FFF2-40B4-BE49-F238E27FC236}">
                <a16:creationId xmlns:a16="http://schemas.microsoft.com/office/drawing/2014/main" id="{ADC3257F-FE92-37E3-224F-F88FD2826E8A}"/>
              </a:ext>
            </a:extLst>
          </p:cNvPr>
          <p:cNvSpPr/>
          <p:nvPr/>
        </p:nvSpPr>
        <p:spPr>
          <a:xfrm>
            <a:off x="3554873" y="2411100"/>
            <a:ext cx="2231910" cy="2035793"/>
          </a:xfrm>
          <a:prstGeom prst="ellipse">
            <a:avLst/>
          </a:prstGeom>
          <a:solidFill>
            <a:schemeClr val="accent2">
              <a:tint val="40000"/>
              <a:hueOff val="0"/>
              <a:satOff val="0"/>
              <a:lumOff val="0"/>
            </a:schemeClr>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6" name="Ovale 35">
            <a:extLst>
              <a:ext uri="{FF2B5EF4-FFF2-40B4-BE49-F238E27FC236}">
                <a16:creationId xmlns:a16="http://schemas.microsoft.com/office/drawing/2014/main" id="{093E7460-C065-7F16-8BAC-013A3DD5C63C}"/>
              </a:ext>
            </a:extLst>
          </p:cNvPr>
          <p:cNvSpPr/>
          <p:nvPr/>
        </p:nvSpPr>
        <p:spPr>
          <a:xfrm>
            <a:off x="1034849" y="2426340"/>
            <a:ext cx="2168104" cy="2035793"/>
          </a:xfrm>
          <a:prstGeom prst="ellipse">
            <a:avLst/>
          </a:prstGeom>
          <a:solidFill>
            <a:schemeClr val="accent2">
              <a:tint val="40000"/>
              <a:hueOff val="0"/>
              <a:satOff val="0"/>
              <a:lumOff val="0"/>
            </a:schemeClr>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 name="Titolo 1">
            <a:extLst>
              <a:ext uri="{FF2B5EF4-FFF2-40B4-BE49-F238E27FC236}">
                <a16:creationId xmlns:a16="http://schemas.microsoft.com/office/drawing/2014/main" id="{40D536EA-6E45-FA82-9921-7FB247A4DD2F}"/>
              </a:ext>
            </a:extLst>
          </p:cNvPr>
          <p:cNvSpPr>
            <a:spLocks noGrp="1"/>
          </p:cNvSpPr>
          <p:nvPr>
            <p:ph type="title"/>
          </p:nvPr>
        </p:nvSpPr>
        <p:spPr>
          <a:xfrm>
            <a:off x="1034849" y="676263"/>
            <a:ext cx="10285200" cy="943200"/>
          </a:xfrm>
        </p:spPr>
        <p:txBody>
          <a:bodyPr/>
          <a:lstStyle/>
          <a:p>
            <a:r>
              <a:rPr lang="it-IT" sz="3600"/>
              <a:t>Data Quality</a:t>
            </a:r>
          </a:p>
        </p:txBody>
      </p:sp>
      <p:pic>
        <p:nvPicPr>
          <p:cNvPr id="25" name="Segnaposto contenuto 24" descr="Obiettivo con riempimento a tinta unita">
            <a:extLst>
              <a:ext uri="{FF2B5EF4-FFF2-40B4-BE49-F238E27FC236}">
                <a16:creationId xmlns:a16="http://schemas.microsoft.com/office/drawing/2014/main" id="{7BE211A0-6840-F817-04D1-26A20627580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116023" y="2441138"/>
            <a:ext cx="2005755" cy="2005755"/>
          </a:xfrm>
        </p:spPr>
      </p:pic>
      <p:pic>
        <p:nvPicPr>
          <p:cNvPr id="27" name="Elemento grafico 26" descr="Appunti selezionati con riempimento a tinta unita">
            <a:extLst>
              <a:ext uri="{FF2B5EF4-FFF2-40B4-BE49-F238E27FC236}">
                <a16:creationId xmlns:a16="http://schemas.microsoft.com/office/drawing/2014/main" id="{656EEB19-A4F9-FEDB-624B-EDF4DA0901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16621" y="2411100"/>
            <a:ext cx="2005755" cy="2005755"/>
          </a:xfrm>
          <a:prstGeom prst="rect">
            <a:avLst/>
          </a:prstGeom>
        </p:spPr>
      </p:pic>
      <p:pic>
        <p:nvPicPr>
          <p:cNvPr id="29" name="Elemento grafico 28" descr="Clessidra 30% con riempimento a tinta unita">
            <a:extLst>
              <a:ext uri="{FF2B5EF4-FFF2-40B4-BE49-F238E27FC236}">
                <a16:creationId xmlns:a16="http://schemas.microsoft.com/office/drawing/2014/main" id="{BEAD2893-84D0-4598-9242-BA10D50A73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7220" y="2426120"/>
            <a:ext cx="2005755" cy="2005755"/>
          </a:xfrm>
          <a:prstGeom prst="rect">
            <a:avLst/>
          </a:prstGeom>
        </p:spPr>
      </p:pic>
      <p:pic>
        <p:nvPicPr>
          <p:cNvPr id="31" name="Elemento grafico 30" descr="Ingranaggi con riempimento a tinta unita">
            <a:extLst>
              <a:ext uri="{FF2B5EF4-FFF2-40B4-BE49-F238E27FC236}">
                <a16:creationId xmlns:a16="http://schemas.microsoft.com/office/drawing/2014/main" id="{E9A9F493-0250-D506-7502-7C4A31C57C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17818" y="2441359"/>
            <a:ext cx="2005754" cy="2005754"/>
          </a:xfrm>
          <a:prstGeom prst="rect">
            <a:avLst/>
          </a:prstGeom>
        </p:spPr>
      </p:pic>
      <p:sp>
        <p:nvSpPr>
          <p:cNvPr id="32" name="CasellaDiTesto 31">
            <a:extLst>
              <a:ext uri="{FF2B5EF4-FFF2-40B4-BE49-F238E27FC236}">
                <a16:creationId xmlns:a16="http://schemas.microsoft.com/office/drawing/2014/main" id="{DA3B622D-42E6-589D-697C-2852EC8C07BD}"/>
              </a:ext>
            </a:extLst>
          </p:cNvPr>
          <p:cNvSpPr txBox="1"/>
          <p:nvPr/>
        </p:nvSpPr>
        <p:spPr>
          <a:xfrm>
            <a:off x="1381426" y="4769968"/>
            <a:ext cx="1474948" cy="369332"/>
          </a:xfrm>
          <a:prstGeom prst="rect">
            <a:avLst/>
          </a:prstGeom>
          <a:noFill/>
        </p:spPr>
        <p:txBody>
          <a:bodyPr wrap="square" rtlCol="0">
            <a:spAutoFit/>
          </a:bodyPr>
          <a:lstStyle/>
          <a:p>
            <a:r>
              <a:rPr lang="it-IT" sz="1800"/>
              <a:t>ACCURACY</a:t>
            </a:r>
          </a:p>
        </p:txBody>
      </p:sp>
      <p:sp>
        <p:nvSpPr>
          <p:cNvPr id="33" name="CasellaDiTesto 32">
            <a:extLst>
              <a:ext uri="{FF2B5EF4-FFF2-40B4-BE49-F238E27FC236}">
                <a16:creationId xmlns:a16="http://schemas.microsoft.com/office/drawing/2014/main" id="{45CEA8D5-2CA2-129F-FF61-A3AD48A2F00C}"/>
              </a:ext>
            </a:extLst>
          </p:cNvPr>
          <p:cNvSpPr txBox="1"/>
          <p:nvPr/>
        </p:nvSpPr>
        <p:spPr>
          <a:xfrm>
            <a:off x="3707086" y="4800144"/>
            <a:ext cx="2160271" cy="369332"/>
          </a:xfrm>
          <a:prstGeom prst="rect">
            <a:avLst/>
          </a:prstGeom>
          <a:noFill/>
        </p:spPr>
        <p:txBody>
          <a:bodyPr wrap="square" rtlCol="0">
            <a:spAutoFit/>
          </a:bodyPr>
          <a:lstStyle/>
          <a:p>
            <a:r>
              <a:rPr lang="it-IT" sz="1800"/>
              <a:t>COMPLETENESS</a:t>
            </a:r>
          </a:p>
        </p:txBody>
      </p:sp>
      <p:sp>
        <p:nvSpPr>
          <p:cNvPr id="34" name="CasellaDiTesto 33">
            <a:extLst>
              <a:ext uri="{FF2B5EF4-FFF2-40B4-BE49-F238E27FC236}">
                <a16:creationId xmlns:a16="http://schemas.microsoft.com/office/drawing/2014/main" id="{0B316932-97F3-28C3-8D07-2B02FCCB570A}"/>
              </a:ext>
            </a:extLst>
          </p:cNvPr>
          <p:cNvSpPr txBox="1"/>
          <p:nvPr/>
        </p:nvSpPr>
        <p:spPr>
          <a:xfrm>
            <a:off x="6590263" y="4769968"/>
            <a:ext cx="1652878" cy="369332"/>
          </a:xfrm>
          <a:prstGeom prst="rect">
            <a:avLst/>
          </a:prstGeom>
          <a:noFill/>
        </p:spPr>
        <p:txBody>
          <a:bodyPr wrap="square" rtlCol="0">
            <a:spAutoFit/>
          </a:bodyPr>
          <a:lstStyle/>
          <a:p>
            <a:r>
              <a:rPr lang="it-IT" sz="1800"/>
              <a:t>CURRENCY</a:t>
            </a:r>
          </a:p>
        </p:txBody>
      </p:sp>
      <p:sp>
        <p:nvSpPr>
          <p:cNvPr id="35" name="CasellaDiTesto 34">
            <a:extLst>
              <a:ext uri="{FF2B5EF4-FFF2-40B4-BE49-F238E27FC236}">
                <a16:creationId xmlns:a16="http://schemas.microsoft.com/office/drawing/2014/main" id="{877E2CF4-835E-54D3-9101-FB464195F1B1}"/>
              </a:ext>
            </a:extLst>
          </p:cNvPr>
          <p:cNvSpPr txBox="1"/>
          <p:nvPr/>
        </p:nvSpPr>
        <p:spPr>
          <a:xfrm>
            <a:off x="8966048" y="4769968"/>
            <a:ext cx="1909294" cy="369332"/>
          </a:xfrm>
          <a:prstGeom prst="rect">
            <a:avLst/>
          </a:prstGeom>
          <a:noFill/>
        </p:spPr>
        <p:txBody>
          <a:bodyPr wrap="square" rtlCol="0">
            <a:spAutoFit/>
          </a:bodyPr>
          <a:lstStyle/>
          <a:p>
            <a:r>
              <a:rPr lang="it-IT" sz="1800"/>
              <a:t>CONSISTENCY</a:t>
            </a:r>
          </a:p>
        </p:txBody>
      </p:sp>
      <p:pic>
        <p:nvPicPr>
          <p:cNvPr id="4" name="Immagine 4" descr="Immagine che contiene logo&#10;&#10;Descrizione generata automaticamente">
            <a:extLst>
              <a:ext uri="{FF2B5EF4-FFF2-40B4-BE49-F238E27FC236}">
                <a16:creationId xmlns:a16="http://schemas.microsoft.com/office/drawing/2014/main" id="{C45589D5-EA51-BB8B-5DD8-4D2D8A41AF1C}"/>
              </a:ext>
            </a:extLst>
          </p:cNvPr>
          <p:cNvPicPr>
            <a:picLocks noChangeAspect="1"/>
          </p:cNvPicPr>
          <p:nvPr/>
        </p:nvPicPr>
        <p:blipFill>
          <a:blip r:embed="rId10"/>
          <a:stretch>
            <a:fillRect/>
          </a:stretch>
        </p:blipFill>
        <p:spPr>
          <a:xfrm>
            <a:off x="320749" y="5972373"/>
            <a:ext cx="669853" cy="725718"/>
          </a:xfrm>
          <a:prstGeom prst="rect">
            <a:avLst/>
          </a:prstGeom>
        </p:spPr>
      </p:pic>
    </p:spTree>
    <p:extLst>
      <p:ext uri="{BB962C8B-B14F-4D97-AF65-F5344CB8AC3E}">
        <p14:creationId xmlns:p14="http://schemas.microsoft.com/office/powerpoint/2010/main" val="3647203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5DDA9C-3580-67FA-B816-BB232F13EC9D}"/>
              </a:ext>
            </a:extLst>
          </p:cNvPr>
          <p:cNvSpPr>
            <a:spLocks noGrp="1"/>
          </p:cNvSpPr>
          <p:nvPr>
            <p:ph type="title"/>
          </p:nvPr>
        </p:nvSpPr>
        <p:spPr/>
        <p:txBody>
          <a:bodyPr/>
          <a:lstStyle/>
          <a:p>
            <a:r>
              <a:rPr lang="it-IT" err="1"/>
              <a:t>Accuracy</a:t>
            </a:r>
            <a:endParaRPr lang="it-IT"/>
          </a:p>
        </p:txBody>
      </p:sp>
      <p:sp>
        <p:nvSpPr>
          <p:cNvPr id="3" name="Segnaposto contenuto 2">
            <a:extLst>
              <a:ext uri="{FF2B5EF4-FFF2-40B4-BE49-F238E27FC236}">
                <a16:creationId xmlns:a16="http://schemas.microsoft.com/office/drawing/2014/main" id="{D1241FF9-67C8-F5AD-F0D2-E432713F20F7}"/>
              </a:ext>
            </a:extLst>
          </p:cNvPr>
          <p:cNvSpPr>
            <a:spLocks noGrp="1"/>
          </p:cNvSpPr>
          <p:nvPr>
            <p:ph idx="1"/>
          </p:nvPr>
        </p:nvSpPr>
        <p:spPr>
          <a:xfrm>
            <a:off x="953467" y="2088689"/>
            <a:ext cx="10285200" cy="2483311"/>
          </a:xfrm>
        </p:spPr>
        <p:txBody>
          <a:bodyPr/>
          <a:lstStyle/>
          <a:p>
            <a:pPr>
              <a:buFont typeface="Wingdings" pitchFamily="2" charset="2"/>
              <a:buChar char="q"/>
            </a:pPr>
            <a:r>
              <a:rPr lang="it-IT"/>
              <a:t>Corretta rappresentazione di un fenomeno della realtà</a:t>
            </a:r>
          </a:p>
          <a:p>
            <a:pPr>
              <a:buFont typeface="Wingdings" pitchFamily="2" charset="2"/>
              <a:buChar char="q"/>
            </a:pPr>
            <a:r>
              <a:rPr lang="it-IT"/>
              <a:t>Fonti non ufficiali (possibili errori)</a:t>
            </a:r>
          </a:p>
          <a:p>
            <a:pPr>
              <a:buFont typeface="Wingdings" pitchFamily="2" charset="2"/>
              <a:buChar char="q"/>
            </a:pPr>
            <a:r>
              <a:rPr lang="it-IT"/>
              <a:t>Gestione del titolo delle serie:</a:t>
            </a:r>
          </a:p>
          <a:p>
            <a:pPr lvl="1">
              <a:buFont typeface="Arial" panose="020B0604020202020204" pitchFamily="34" charset="0"/>
              <a:buChar char="•"/>
            </a:pPr>
            <a:r>
              <a:rPr lang="it-IT"/>
              <a:t>Riportato secondo le due fonti italiane nella colonna ‘titolo’;</a:t>
            </a:r>
          </a:p>
          <a:p>
            <a:pPr lvl="1">
              <a:buFont typeface="Arial" panose="020B0604020202020204" pitchFamily="34" charset="0"/>
              <a:buChar char="•"/>
            </a:pPr>
            <a:r>
              <a:rPr lang="it-IT"/>
              <a:t>Riportato secondo la fonte mondiale nella colonna ‘</a:t>
            </a:r>
            <a:r>
              <a:rPr lang="it-IT" err="1"/>
              <a:t>titolo_en</a:t>
            </a:r>
            <a:r>
              <a:rPr lang="it-IT"/>
              <a:t>’.</a:t>
            </a:r>
          </a:p>
          <a:p>
            <a:pPr lvl="2">
              <a:buFont typeface="Wingdings" pitchFamily="2" charset="2"/>
              <a:buChar char="Ø"/>
            </a:pPr>
            <a:r>
              <a:rPr lang="it-IT"/>
              <a:t>Applicando </a:t>
            </a:r>
            <a:r>
              <a:rPr lang="it-IT" err="1"/>
              <a:t>SequenceMatcher</a:t>
            </a:r>
            <a:r>
              <a:rPr lang="it-IT"/>
              <a:t> al </a:t>
            </a:r>
            <a:r>
              <a:rPr lang="it-IT" err="1"/>
              <a:t>dataframe</a:t>
            </a:r>
            <a:r>
              <a:rPr lang="it-IT"/>
              <a:t> si è ottenuta una corrispondenza tra le colonne pari all’86,82%.</a:t>
            </a:r>
          </a:p>
          <a:p>
            <a:pPr lvl="1">
              <a:buFont typeface="Wingdings" pitchFamily="2" charset="2"/>
              <a:buChar char="§"/>
            </a:pPr>
            <a:endParaRPr lang="it-IT"/>
          </a:p>
          <a:p>
            <a:pPr lvl="1">
              <a:buFont typeface="Wingdings" pitchFamily="2" charset="2"/>
              <a:buChar char="§"/>
            </a:pPr>
            <a:endParaRPr lang="it-IT"/>
          </a:p>
          <a:p>
            <a:pPr lvl="1">
              <a:buFont typeface="Wingdings" pitchFamily="2" charset="2"/>
              <a:buChar char="§"/>
            </a:pPr>
            <a:endParaRPr lang="it-IT"/>
          </a:p>
          <a:p>
            <a:endParaRPr lang="it-IT"/>
          </a:p>
          <a:p>
            <a:endParaRPr lang="it-IT"/>
          </a:p>
        </p:txBody>
      </p:sp>
      <p:pic>
        <p:nvPicPr>
          <p:cNvPr id="5" name="Immagine 4" descr="Immagine che contiene logo&#10;&#10;Descrizione generata automaticamente">
            <a:extLst>
              <a:ext uri="{FF2B5EF4-FFF2-40B4-BE49-F238E27FC236}">
                <a16:creationId xmlns:a16="http://schemas.microsoft.com/office/drawing/2014/main" id="{8B164B81-1C0F-67B0-F00C-8DED43EC08C6}"/>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987508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E929C4-DBCF-4750-7A3A-48179D60F093}"/>
              </a:ext>
            </a:extLst>
          </p:cNvPr>
          <p:cNvSpPr>
            <a:spLocks noGrp="1"/>
          </p:cNvSpPr>
          <p:nvPr>
            <p:ph type="title"/>
          </p:nvPr>
        </p:nvSpPr>
        <p:spPr>
          <a:xfrm>
            <a:off x="953467" y="713333"/>
            <a:ext cx="10285200" cy="658267"/>
          </a:xfrm>
        </p:spPr>
        <p:txBody>
          <a:bodyPr/>
          <a:lstStyle/>
          <a:p>
            <a:r>
              <a:rPr lang="it-IT" err="1"/>
              <a:t>Completeness</a:t>
            </a:r>
            <a:endParaRPr lang="it-IT"/>
          </a:p>
        </p:txBody>
      </p:sp>
      <p:sp>
        <p:nvSpPr>
          <p:cNvPr id="3" name="Segnaposto contenuto 2">
            <a:extLst>
              <a:ext uri="{FF2B5EF4-FFF2-40B4-BE49-F238E27FC236}">
                <a16:creationId xmlns:a16="http://schemas.microsoft.com/office/drawing/2014/main" id="{798AE6A9-E180-551E-6CB0-8018C85D718C}"/>
              </a:ext>
            </a:extLst>
          </p:cNvPr>
          <p:cNvSpPr>
            <a:spLocks noGrp="1"/>
          </p:cNvSpPr>
          <p:nvPr>
            <p:ph idx="1"/>
          </p:nvPr>
        </p:nvSpPr>
        <p:spPr>
          <a:xfrm>
            <a:off x="953467" y="1506546"/>
            <a:ext cx="9821625" cy="2433486"/>
          </a:xfrm>
        </p:spPr>
        <p:txBody>
          <a:bodyPr/>
          <a:lstStyle/>
          <a:p>
            <a:pPr>
              <a:buFont typeface="Wingdings" pitchFamily="2" charset="2"/>
              <a:buChar char="q"/>
            </a:pPr>
            <a:r>
              <a:rPr lang="it-IT"/>
              <a:t>Grado di copertura con il quale il fenomeno è rappresentato nel dataset</a:t>
            </a:r>
          </a:p>
          <a:p>
            <a:pPr lvl="1">
              <a:buFont typeface="Arial" panose="020B0604020202020204" pitchFamily="34" charset="0"/>
              <a:buChar char="•"/>
            </a:pPr>
            <a:r>
              <a:rPr lang="it-IT"/>
              <a:t>Calcolato a livello di singolo attributo per ogni tabella</a:t>
            </a:r>
          </a:p>
          <a:p>
            <a:pPr>
              <a:buFont typeface="Wingdings" pitchFamily="2" charset="2"/>
              <a:buChar char="q"/>
            </a:pPr>
            <a:r>
              <a:rPr lang="it-IT"/>
              <a:t>Per la tabella ‘Anime’ è pari all’89,27%, su un totale di 3.927 righe</a:t>
            </a:r>
          </a:p>
          <a:p>
            <a:pPr>
              <a:buFont typeface="Wingdings" pitchFamily="2" charset="2"/>
              <a:buChar char="q"/>
            </a:pPr>
            <a:r>
              <a:rPr lang="it-IT"/>
              <a:t>Per la tabella ‘Episodi’ è pari all’89,8%, su un totale di 67.307 righe</a:t>
            </a:r>
          </a:p>
          <a:p>
            <a:pPr>
              <a:buFont typeface="Wingdings" pitchFamily="2" charset="2"/>
              <a:buChar char="q"/>
            </a:pPr>
            <a:r>
              <a:rPr lang="it-IT"/>
              <a:t>Per la tabella ‘Genere’ è pari al 100%, su un totale di 18.552 righe </a:t>
            </a:r>
          </a:p>
          <a:p>
            <a:pPr>
              <a:buFont typeface="Wingdings" pitchFamily="2" charset="2"/>
              <a:buChar char="q"/>
            </a:pPr>
            <a:r>
              <a:rPr lang="it-IT"/>
              <a:t>Per la tabella ‘Personaggi’ è pari al 100%, su un totale di 89.990 righe </a:t>
            </a:r>
          </a:p>
          <a:p>
            <a:pPr>
              <a:buFont typeface="Wingdings" pitchFamily="2" charset="2"/>
              <a:buChar char="q"/>
            </a:pPr>
            <a:r>
              <a:rPr lang="it-IT"/>
              <a:t>Per la tabella ‘Score’ è pari al 90,38%, su un totale di 4.519 </a:t>
            </a:r>
            <a:r>
              <a:rPr lang="it-IT" err="1"/>
              <a:t>tuple</a:t>
            </a:r>
            <a:r>
              <a:rPr lang="it-IT"/>
              <a:t>. </a:t>
            </a:r>
          </a:p>
        </p:txBody>
      </p:sp>
      <p:pic>
        <p:nvPicPr>
          <p:cNvPr id="5" name="Immagine 4" descr="Immagine che contiene testo, numero, Carattere, schermata&#10;&#10;Descrizione generata automaticamente">
            <a:extLst>
              <a:ext uri="{FF2B5EF4-FFF2-40B4-BE49-F238E27FC236}">
                <a16:creationId xmlns:a16="http://schemas.microsoft.com/office/drawing/2014/main" id="{421D8F80-3DD3-818E-9AF8-6242EAB5C160}"/>
              </a:ext>
            </a:extLst>
          </p:cNvPr>
          <p:cNvPicPr>
            <a:picLocks noChangeAspect="1"/>
          </p:cNvPicPr>
          <p:nvPr/>
        </p:nvPicPr>
        <p:blipFill>
          <a:blip r:embed="rId2"/>
          <a:stretch>
            <a:fillRect/>
          </a:stretch>
        </p:blipFill>
        <p:spPr>
          <a:xfrm>
            <a:off x="2853724" y="4209738"/>
            <a:ext cx="6484552" cy="2283432"/>
          </a:xfrm>
          <a:prstGeom prst="rect">
            <a:avLst/>
          </a:prstGeom>
        </p:spPr>
      </p:pic>
      <p:pic>
        <p:nvPicPr>
          <p:cNvPr id="6" name="Immagine 4" descr="Immagine che contiene logo&#10;&#10;Descrizione generata automaticamente">
            <a:extLst>
              <a:ext uri="{FF2B5EF4-FFF2-40B4-BE49-F238E27FC236}">
                <a16:creationId xmlns:a16="http://schemas.microsoft.com/office/drawing/2014/main" id="{AC2A6C3E-7836-09AA-1EF8-07BC33D6DC43}"/>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3597152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953181" y="1332565"/>
            <a:ext cx="1780800" cy="700400"/>
          </a:xfrm>
          <a:prstGeom prst="rect">
            <a:avLst/>
          </a:prstGeom>
        </p:spPr>
        <p:txBody>
          <a:bodyPr spcFirstLastPara="1" wrap="square" lIns="121900" tIns="121900" rIns="121900" bIns="121900" anchor="ctr" anchorCtr="0">
            <a:noAutofit/>
          </a:bodyPr>
          <a:lstStyle/>
          <a:p>
            <a:r>
              <a:rPr lang="en"/>
              <a:t>01</a:t>
            </a:r>
            <a:endParaRPr/>
          </a:p>
        </p:txBody>
      </p:sp>
      <p:sp>
        <p:nvSpPr>
          <p:cNvPr id="185" name="Google Shape;185;p22"/>
          <p:cNvSpPr txBox="1">
            <a:spLocks noGrp="1"/>
          </p:cNvSpPr>
          <p:nvPr>
            <p:ph type="subTitle" idx="1"/>
          </p:nvPr>
        </p:nvSpPr>
        <p:spPr>
          <a:xfrm>
            <a:off x="2733981" y="1338515"/>
            <a:ext cx="8504400" cy="700400"/>
          </a:xfrm>
          <a:prstGeom prst="rect">
            <a:avLst/>
          </a:prstGeom>
        </p:spPr>
        <p:txBody>
          <a:bodyPr spcFirstLastPara="1" wrap="square" lIns="121900" tIns="121900" rIns="121900" bIns="121900" anchor="ctr" anchorCtr="0">
            <a:noAutofit/>
          </a:bodyPr>
          <a:lstStyle/>
          <a:p>
            <a:pPr marL="0" indent="0"/>
            <a:r>
              <a:rPr lang="en" err="1"/>
              <a:t>Introduzione</a:t>
            </a:r>
            <a:endParaRPr/>
          </a:p>
        </p:txBody>
      </p:sp>
      <p:sp>
        <p:nvSpPr>
          <p:cNvPr id="186" name="Google Shape;186;p22"/>
          <p:cNvSpPr txBox="1">
            <a:spLocks noGrp="1"/>
          </p:cNvSpPr>
          <p:nvPr>
            <p:ph type="title" idx="2"/>
          </p:nvPr>
        </p:nvSpPr>
        <p:spPr>
          <a:xfrm>
            <a:off x="953400" y="395932"/>
            <a:ext cx="10285200" cy="943200"/>
          </a:xfrm>
          <a:prstGeom prst="rect">
            <a:avLst/>
          </a:prstGeom>
        </p:spPr>
        <p:txBody>
          <a:bodyPr spcFirstLastPara="1" wrap="square" lIns="121900" tIns="121900" rIns="121900" bIns="121900" anchor="t" anchorCtr="0">
            <a:noAutofit/>
          </a:bodyPr>
          <a:lstStyle/>
          <a:p>
            <a:pPr>
              <a:lnSpc>
                <a:spcPct val="114999"/>
              </a:lnSpc>
            </a:pPr>
            <a:r>
              <a:rPr lang="en" err="1"/>
              <a:t>Indice</a:t>
            </a:r>
            <a:endParaRPr lang="it-IT"/>
          </a:p>
        </p:txBody>
      </p:sp>
      <p:sp>
        <p:nvSpPr>
          <p:cNvPr id="188" name="Google Shape;188;p22"/>
          <p:cNvSpPr txBox="1">
            <a:spLocks noGrp="1"/>
          </p:cNvSpPr>
          <p:nvPr>
            <p:ph type="title" idx="3"/>
          </p:nvPr>
        </p:nvSpPr>
        <p:spPr>
          <a:xfrm>
            <a:off x="953181" y="2021421"/>
            <a:ext cx="1780800" cy="700400"/>
          </a:xfrm>
          <a:prstGeom prst="rect">
            <a:avLst/>
          </a:prstGeom>
        </p:spPr>
        <p:txBody>
          <a:bodyPr spcFirstLastPara="1" wrap="square" lIns="121900" tIns="121900" rIns="121900" bIns="121900" anchor="ctr" anchorCtr="0">
            <a:noAutofit/>
          </a:bodyPr>
          <a:lstStyle/>
          <a:p>
            <a:r>
              <a:rPr lang="en"/>
              <a:t>02</a:t>
            </a:r>
            <a:endParaRPr/>
          </a:p>
        </p:txBody>
      </p:sp>
      <p:sp>
        <p:nvSpPr>
          <p:cNvPr id="189" name="Google Shape;189;p22"/>
          <p:cNvSpPr txBox="1">
            <a:spLocks noGrp="1"/>
          </p:cNvSpPr>
          <p:nvPr>
            <p:ph type="subTitle" idx="4"/>
          </p:nvPr>
        </p:nvSpPr>
        <p:spPr>
          <a:xfrm>
            <a:off x="2733981" y="2042676"/>
            <a:ext cx="8504400" cy="700400"/>
          </a:xfrm>
          <a:prstGeom prst="rect">
            <a:avLst/>
          </a:prstGeom>
        </p:spPr>
        <p:txBody>
          <a:bodyPr spcFirstLastPara="1" wrap="square" lIns="121900" tIns="121900" rIns="121900" bIns="121900" anchor="ctr" anchorCtr="0">
            <a:noAutofit/>
          </a:bodyPr>
          <a:lstStyle/>
          <a:p>
            <a:pPr marL="0" indent="0"/>
            <a:r>
              <a:rPr lang="en" err="1"/>
              <a:t>Acquisizione</a:t>
            </a:r>
            <a:r>
              <a:rPr lang="en"/>
              <a:t> </a:t>
            </a:r>
            <a:r>
              <a:rPr lang="en" err="1"/>
              <a:t>Dati</a:t>
            </a:r>
            <a:endParaRPr/>
          </a:p>
        </p:txBody>
      </p:sp>
      <p:sp>
        <p:nvSpPr>
          <p:cNvPr id="190" name="Google Shape;190;p22"/>
          <p:cNvSpPr txBox="1">
            <a:spLocks noGrp="1"/>
          </p:cNvSpPr>
          <p:nvPr>
            <p:ph type="title" idx="5"/>
          </p:nvPr>
        </p:nvSpPr>
        <p:spPr>
          <a:xfrm>
            <a:off x="939606" y="2726466"/>
            <a:ext cx="1780800" cy="700400"/>
          </a:xfrm>
          <a:prstGeom prst="rect">
            <a:avLst/>
          </a:prstGeom>
        </p:spPr>
        <p:txBody>
          <a:bodyPr spcFirstLastPara="1" wrap="square" lIns="121900" tIns="121900" rIns="121900" bIns="121900" anchor="ctr" anchorCtr="0">
            <a:noAutofit/>
          </a:bodyPr>
          <a:lstStyle/>
          <a:p>
            <a:r>
              <a:rPr lang="en"/>
              <a:t>03</a:t>
            </a:r>
            <a:endParaRPr/>
          </a:p>
        </p:txBody>
      </p:sp>
      <p:sp>
        <p:nvSpPr>
          <p:cNvPr id="191" name="Google Shape;191;p22"/>
          <p:cNvSpPr txBox="1">
            <a:spLocks noGrp="1"/>
          </p:cNvSpPr>
          <p:nvPr>
            <p:ph type="subTitle" idx="6"/>
          </p:nvPr>
        </p:nvSpPr>
        <p:spPr>
          <a:xfrm>
            <a:off x="2733981" y="2725300"/>
            <a:ext cx="8504400" cy="700400"/>
          </a:xfrm>
          <a:prstGeom prst="rect">
            <a:avLst/>
          </a:prstGeom>
        </p:spPr>
        <p:txBody>
          <a:bodyPr spcFirstLastPara="1" wrap="square" lIns="121900" tIns="121900" rIns="121900" bIns="121900" anchor="ctr" anchorCtr="0">
            <a:noAutofit/>
          </a:bodyPr>
          <a:lstStyle/>
          <a:p>
            <a:pPr marL="0" indent="0">
              <a:lnSpc>
                <a:spcPct val="114999"/>
              </a:lnSpc>
            </a:pPr>
            <a:r>
              <a:rPr lang="en" sz="2650"/>
              <a:t>Database</a:t>
            </a:r>
            <a:endParaRPr lang="it-IT"/>
          </a:p>
        </p:txBody>
      </p:sp>
      <p:sp>
        <p:nvSpPr>
          <p:cNvPr id="192" name="Google Shape;192;p22"/>
          <p:cNvSpPr txBox="1">
            <a:spLocks noGrp="1"/>
          </p:cNvSpPr>
          <p:nvPr>
            <p:ph type="title" idx="7"/>
          </p:nvPr>
        </p:nvSpPr>
        <p:spPr>
          <a:xfrm>
            <a:off x="953181" y="3364615"/>
            <a:ext cx="1780800" cy="700400"/>
          </a:xfrm>
          <a:prstGeom prst="rect">
            <a:avLst/>
          </a:prstGeom>
        </p:spPr>
        <p:txBody>
          <a:bodyPr spcFirstLastPara="1" wrap="square" lIns="121900" tIns="121900" rIns="121900" bIns="121900" anchor="ctr" anchorCtr="0">
            <a:noAutofit/>
          </a:bodyPr>
          <a:lstStyle/>
          <a:p>
            <a:r>
              <a:rPr lang="en" sz="2650"/>
              <a:t>04</a:t>
            </a:r>
            <a:endParaRPr lang="it-IT" sz="2650"/>
          </a:p>
        </p:txBody>
      </p:sp>
      <p:sp>
        <p:nvSpPr>
          <p:cNvPr id="193" name="Google Shape;193;p22"/>
          <p:cNvSpPr txBox="1">
            <a:spLocks noGrp="1"/>
          </p:cNvSpPr>
          <p:nvPr>
            <p:ph type="subTitle" idx="8"/>
          </p:nvPr>
        </p:nvSpPr>
        <p:spPr>
          <a:xfrm>
            <a:off x="2609935" y="3363133"/>
            <a:ext cx="8628446" cy="700400"/>
          </a:xfrm>
          <a:prstGeom prst="rect">
            <a:avLst/>
          </a:prstGeom>
        </p:spPr>
        <p:txBody>
          <a:bodyPr spcFirstLastPara="1" wrap="square" lIns="121900" tIns="121900" rIns="121900" bIns="121900" anchor="ctr" anchorCtr="0">
            <a:noAutofit/>
          </a:bodyPr>
          <a:lstStyle/>
          <a:p>
            <a:pPr>
              <a:lnSpc>
                <a:spcPct val="114999"/>
              </a:lnSpc>
            </a:pPr>
            <a:r>
              <a:rPr lang="en" sz="2700"/>
              <a:t>Data cleaning e Data Integration</a:t>
            </a:r>
          </a:p>
        </p:txBody>
      </p:sp>
      <p:cxnSp>
        <p:nvCxnSpPr>
          <p:cNvPr id="187" name="Google Shape;187;p22"/>
          <p:cNvCxnSpPr/>
          <p:nvPr/>
        </p:nvCxnSpPr>
        <p:spPr>
          <a:xfrm>
            <a:off x="1616670" y="1682765"/>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194" name="Google Shape;194;p22"/>
          <p:cNvCxnSpPr/>
          <p:nvPr/>
        </p:nvCxnSpPr>
        <p:spPr>
          <a:xfrm>
            <a:off x="1616670" y="2392876"/>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616670" y="3076666"/>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616670" y="3713333"/>
            <a:ext cx="736800" cy="0"/>
          </a:xfrm>
          <a:prstGeom prst="straightConnector1">
            <a:avLst/>
          </a:prstGeom>
          <a:noFill/>
          <a:ln w="19050" cap="flat" cmpd="sng">
            <a:solidFill>
              <a:schemeClr val="dk1"/>
            </a:solidFill>
            <a:prstDash val="solid"/>
            <a:round/>
            <a:headEnd type="none" w="med" len="med"/>
            <a:tailEnd type="stealth" w="med" len="med"/>
          </a:ln>
        </p:spPr>
      </p:cxnSp>
      <p:sp>
        <p:nvSpPr>
          <p:cNvPr id="3" name="Google Shape;192;p22">
            <a:extLst>
              <a:ext uri="{FF2B5EF4-FFF2-40B4-BE49-F238E27FC236}">
                <a16:creationId xmlns:a16="http://schemas.microsoft.com/office/drawing/2014/main" id="{EC8A765D-A673-4B2B-0A5C-638216D2E390}"/>
              </a:ext>
            </a:extLst>
          </p:cNvPr>
          <p:cNvSpPr txBox="1">
            <a:spLocks/>
          </p:cNvSpPr>
          <p:nvPr/>
        </p:nvSpPr>
        <p:spPr>
          <a:xfrm>
            <a:off x="953181" y="4042597"/>
            <a:ext cx="1780800" cy="70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667"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9pPr>
          </a:lstStyle>
          <a:p>
            <a:r>
              <a:rPr lang="en" sz="2650"/>
              <a:t>05</a:t>
            </a:r>
            <a:endParaRPr lang="it-IT" sz="2650"/>
          </a:p>
        </p:txBody>
      </p:sp>
      <p:cxnSp>
        <p:nvCxnSpPr>
          <p:cNvPr id="4" name="Google Shape;196;p22">
            <a:extLst>
              <a:ext uri="{FF2B5EF4-FFF2-40B4-BE49-F238E27FC236}">
                <a16:creationId xmlns:a16="http://schemas.microsoft.com/office/drawing/2014/main" id="{C74237F2-70DD-F50E-45F7-B45AC1E7EF4C}"/>
              </a:ext>
            </a:extLst>
          </p:cNvPr>
          <p:cNvCxnSpPr>
            <a:cxnSpLocks/>
          </p:cNvCxnSpPr>
          <p:nvPr/>
        </p:nvCxnSpPr>
        <p:spPr>
          <a:xfrm>
            <a:off x="1616670" y="4337919"/>
            <a:ext cx="736800" cy="0"/>
          </a:xfrm>
          <a:prstGeom prst="straightConnector1">
            <a:avLst/>
          </a:prstGeom>
          <a:noFill/>
          <a:ln w="19050" cap="flat" cmpd="sng">
            <a:solidFill>
              <a:schemeClr val="dk1"/>
            </a:solidFill>
            <a:prstDash val="solid"/>
            <a:round/>
            <a:headEnd type="none" w="med" len="med"/>
            <a:tailEnd type="stealth" w="med" len="med"/>
          </a:ln>
        </p:spPr>
      </p:cxnSp>
      <p:sp>
        <p:nvSpPr>
          <p:cNvPr id="6" name="Google Shape;193;p22">
            <a:extLst>
              <a:ext uri="{FF2B5EF4-FFF2-40B4-BE49-F238E27FC236}">
                <a16:creationId xmlns:a16="http://schemas.microsoft.com/office/drawing/2014/main" id="{A7A84010-4C04-68D4-A7C6-2139F3B85C73}"/>
              </a:ext>
            </a:extLst>
          </p:cNvPr>
          <p:cNvSpPr txBox="1">
            <a:spLocks/>
          </p:cNvSpPr>
          <p:nvPr/>
        </p:nvSpPr>
        <p:spPr>
          <a:xfrm>
            <a:off x="2609935" y="4023636"/>
            <a:ext cx="8628446" cy="70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667"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a:lnSpc>
                <a:spcPct val="114999"/>
              </a:lnSpc>
            </a:pPr>
            <a:r>
              <a:rPr lang="en" sz="2700"/>
              <a:t>Data Quality</a:t>
            </a:r>
            <a:endParaRPr lang="it-IT"/>
          </a:p>
        </p:txBody>
      </p:sp>
      <p:sp>
        <p:nvSpPr>
          <p:cNvPr id="2" name="Google Shape;192;p22">
            <a:extLst>
              <a:ext uri="{FF2B5EF4-FFF2-40B4-BE49-F238E27FC236}">
                <a16:creationId xmlns:a16="http://schemas.microsoft.com/office/drawing/2014/main" id="{D4ED8644-175F-0A1E-A4DD-D598F9F52E1E}"/>
              </a:ext>
            </a:extLst>
          </p:cNvPr>
          <p:cNvSpPr txBox="1">
            <a:spLocks/>
          </p:cNvSpPr>
          <p:nvPr/>
        </p:nvSpPr>
        <p:spPr>
          <a:xfrm>
            <a:off x="953181" y="4679855"/>
            <a:ext cx="1780800" cy="70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667"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9pPr>
          </a:lstStyle>
          <a:p>
            <a:r>
              <a:rPr lang="en" sz="2650"/>
              <a:t>06</a:t>
            </a:r>
            <a:endParaRPr lang="it-IT" sz="2650"/>
          </a:p>
        </p:txBody>
      </p:sp>
      <p:sp>
        <p:nvSpPr>
          <p:cNvPr id="5" name="Google Shape;192;p22">
            <a:extLst>
              <a:ext uri="{FF2B5EF4-FFF2-40B4-BE49-F238E27FC236}">
                <a16:creationId xmlns:a16="http://schemas.microsoft.com/office/drawing/2014/main" id="{A60B1FD6-27B1-50AF-36DB-FD8887B2BB36}"/>
              </a:ext>
            </a:extLst>
          </p:cNvPr>
          <p:cNvSpPr txBox="1">
            <a:spLocks/>
          </p:cNvSpPr>
          <p:nvPr/>
        </p:nvSpPr>
        <p:spPr>
          <a:xfrm>
            <a:off x="953181" y="5380255"/>
            <a:ext cx="1780800" cy="70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667"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4000" b="0" i="0" u="none" strike="noStrike" cap="none">
                <a:solidFill>
                  <a:schemeClr val="dk1"/>
                </a:solidFill>
                <a:latin typeface="Golos Text Medium"/>
                <a:ea typeface="Golos Text Medium"/>
                <a:cs typeface="Golos Text Medium"/>
                <a:sym typeface="Golos Text Medium"/>
              </a:defRPr>
            </a:lvl9pPr>
          </a:lstStyle>
          <a:p>
            <a:r>
              <a:rPr lang="en" sz="2650"/>
              <a:t>07</a:t>
            </a:r>
            <a:endParaRPr lang="it-IT" sz="2650"/>
          </a:p>
        </p:txBody>
      </p:sp>
      <p:sp>
        <p:nvSpPr>
          <p:cNvPr id="7" name="Google Shape;193;p22">
            <a:extLst>
              <a:ext uri="{FF2B5EF4-FFF2-40B4-BE49-F238E27FC236}">
                <a16:creationId xmlns:a16="http://schemas.microsoft.com/office/drawing/2014/main" id="{EC34408D-EBEA-A1EB-787C-AC890AC60018}"/>
              </a:ext>
            </a:extLst>
          </p:cNvPr>
          <p:cNvSpPr txBox="1">
            <a:spLocks/>
          </p:cNvSpPr>
          <p:nvPr/>
        </p:nvSpPr>
        <p:spPr>
          <a:xfrm>
            <a:off x="2609935" y="4679855"/>
            <a:ext cx="8628446" cy="70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667"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a:lnSpc>
                <a:spcPct val="114999"/>
              </a:lnSpc>
            </a:pPr>
            <a:r>
              <a:rPr lang="en" sz="2700" err="1"/>
              <a:t>Analisi</a:t>
            </a:r>
            <a:r>
              <a:rPr lang="en" sz="2700"/>
              <a:t> </a:t>
            </a:r>
            <a:r>
              <a:rPr lang="en" sz="2700" err="1"/>
              <a:t>Risultati</a:t>
            </a:r>
            <a:endParaRPr lang="it-IT"/>
          </a:p>
        </p:txBody>
      </p:sp>
      <p:sp>
        <p:nvSpPr>
          <p:cNvPr id="8" name="Google Shape;193;p22">
            <a:extLst>
              <a:ext uri="{FF2B5EF4-FFF2-40B4-BE49-F238E27FC236}">
                <a16:creationId xmlns:a16="http://schemas.microsoft.com/office/drawing/2014/main" id="{80F20ABA-55B1-7A9A-B9C7-14FAB7B254B6}"/>
              </a:ext>
            </a:extLst>
          </p:cNvPr>
          <p:cNvSpPr txBox="1">
            <a:spLocks/>
          </p:cNvSpPr>
          <p:nvPr/>
        </p:nvSpPr>
        <p:spPr>
          <a:xfrm>
            <a:off x="2609935" y="5364690"/>
            <a:ext cx="8628446" cy="70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667"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a:lnSpc>
                <a:spcPct val="114999"/>
              </a:lnSpc>
            </a:pPr>
            <a:r>
              <a:rPr lang="en" sz="2700" err="1"/>
              <a:t>Conclusioni</a:t>
            </a:r>
            <a:r>
              <a:rPr lang="en" sz="2700"/>
              <a:t> e </a:t>
            </a:r>
            <a:r>
              <a:rPr lang="en" sz="2700" err="1"/>
              <a:t>Sviluppi</a:t>
            </a:r>
            <a:r>
              <a:rPr lang="en" sz="2700"/>
              <a:t> </a:t>
            </a:r>
            <a:r>
              <a:rPr lang="en" sz="2700" err="1"/>
              <a:t>futuri</a:t>
            </a:r>
            <a:endParaRPr lang="it-IT"/>
          </a:p>
        </p:txBody>
      </p:sp>
      <p:cxnSp>
        <p:nvCxnSpPr>
          <p:cNvPr id="9" name="Google Shape;196;p22">
            <a:extLst>
              <a:ext uri="{FF2B5EF4-FFF2-40B4-BE49-F238E27FC236}">
                <a16:creationId xmlns:a16="http://schemas.microsoft.com/office/drawing/2014/main" id="{306FAC43-729E-7F2B-6BE5-2A96849B6D7F}"/>
              </a:ext>
            </a:extLst>
          </p:cNvPr>
          <p:cNvCxnSpPr>
            <a:cxnSpLocks/>
          </p:cNvCxnSpPr>
          <p:nvPr/>
        </p:nvCxnSpPr>
        <p:spPr>
          <a:xfrm>
            <a:off x="1599735" y="5730455"/>
            <a:ext cx="736800" cy="0"/>
          </a:xfrm>
          <a:prstGeom prst="straightConnector1">
            <a:avLst/>
          </a:prstGeom>
          <a:noFill/>
          <a:ln w="19050" cap="flat" cmpd="sng">
            <a:solidFill>
              <a:schemeClr val="dk1"/>
            </a:solidFill>
            <a:prstDash val="solid"/>
            <a:round/>
            <a:headEnd type="none" w="med" len="med"/>
            <a:tailEnd type="stealth" w="med" len="med"/>
          </a:ln>
        </p:spPr>
      </p:cxnSp>
      <p:cxnSp>
        <p:nvCxnSpPr>
          <p:cNvPr id="10" name="Google Shape;196;p22">
            <a:extLst>
              <a:ext uri="{FF2B5EF4-FFF2-40B4-BE49-F238E27FC236}">
                <a16:creationId xmlns:a16="http://schemas.microsoft.com/office/drawing/2014/main" id="{7AB45E59-634B-F809-012E-D9822EDA72B0}"/>
              </a:ext>
            </a:extLst>
          </p:cNvPr>
          <p:cNvCxnSpPr>
            <a:cxnSpLocks/>
          </p:cNvCxnSpPr>
          <p:nvPr/>
        </p:nvCxnSpPr>
        <p:spPr>
          <a:xfrm>
            <a:off x="1616670" y="5042792"/>
            <a:ext cx="736800" cy="0"/>
          </a:xfrm>
          <a:prstGeom prst="straightConnector1">
            <a:avLst/>
          </a:prstGeom>
          <a:noFill/>
          <a:ln w="19050" cap="flat" cmpd="sng">
            <a:solidFill>
              <a:schemeClr val="dk1"/>
            </a:solidFill>
            <a:prstDash val="solid"/>
            <a:round/>
            <a:headEnd type="none" w="med" len="med"/>
            <a:tailEnd type="stealth" w="med" len="med"/>
          </a:ln>
        </p:spPr>
      </p:cxnSp>
      <p:pic>
        <p:nvPicPr>
          <p:cNvPr id="12" name="Immagine 4" descr="Immagine che contiene logo&#10;&#10;Descrizione generata automaticamente">
            <a:extLst>
              <a:ext uri="{FF2B5EF4-FFF2-40B4-BE49-F238E27FC236}">
                <a16:creationId xmlns:a16="http://schemas.microsoft.com/office/drawing/2014/main" id="{B69CA9A1-E004-5F22-AC98-35AE8639CD7B}"/>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3921416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1A71BF-9BBF-4A30-7FD5-DDB77BE66ECE}"/>
              </a:ext>
            </a:extLst>
          </p:cNvPr>
          <p:cNvSpPr>
            <a:spLocks noGrp="1"/>
          </p:cNvSpPr>
          <p:nvPr>
            <p:ph type="title"/>
          </p:nvPr>
        </p:nvSpPr>
        <p:spPr/>
        <p:txBody>
          <a:bodyPr/>
          <a:lstStyle/>
          <a:p>
            <a:r>
              <a:rPr lang="it-IT" err="1"/>
              <a:t>Currency</a:t>
            </a:r>
            <a:endParaRPr lang="it-IT"/>
          </a:p>
        </p:txBody>
      </p:sp>
      <p:sp>
        <p:nvSpPr>
          <p:cNvPr id="3" name="Segnaposto contenuto 2">
            <a:extLst>
              <a:ext uri="{FF2B5EF4-FFF2-40B4-BE49-F238E27FC236}">
                <a16:creationId xmlns:a16="http://schemas.microsoft.com/office/drawing/2014/main" id="{F4071AE5-9388-4592-F7F4-1D9C1570DD0A}"/>
              </a:ext>
            </a:extLst>
          </p:cNvPr>
          <p:cNvSpPr>
            <a:spLocks noGrp="1"/>
          </p:cNvSpPr>
          <p:nvPr>
            <p:ph idx="1"/>
          </p:nvPr>
        </p:nvSpPr>
        <p:spPr>
          <a:xfrm>
            <a:off x="953467" y="1934229"/>
            <a:ext cx="10285200" cy="2989541"/>
          </a:xfrm>
        </p:spPr>
        <p:txBody>
          <a:bodyPr/>
          <a:lstStyle/>
          <a:p>
            <a:r>
              <a:rPr lang="it-IT">
                <a:latin typeface="Arial" panose="020B0604020202020204" pitchFamily="34" charset="0"/>
              </a:rPr>
              <a:t>M</a:t>
            </a:r>
            <a:r>
              <a:rPr lang="it-IT" b="0" i="0" u="none" strike="noStrike">
                <a:effectLst/>
                <a:latin typeface="Arial" panose="020B0604020202020204" pitchFamily="34" charset="0"/>
              </a:rPr>
              <a:t>isura la frequenza con la quale i dati sono aggiornati</a:t>
            </a:r>
          </a:p>
          <a:p>
            <a:r>
              <a:rPr lang="it-IT">
                <a:latin typeface="Arial" panose="020B0604020202020204" pitchFamily="34" charset="0"/>
              </a:rPr>
              <a:t>Nel nostro caso i dati cambiano continuamente:</a:t>
            </a:r>
          </a:p>
          <a:p>
            <a:pPr lvl="1">
              <a:buFont typeface="Wingdings" pitchFamily="2" charset="2"/>
              <a:buChar char="§"/>
            </a:pPr>
            <a:r>
              <a:rPr lang="it-IT"/>
              <a:t>Nuove serie;</a:t>
            </a:r>
          </a:p>
          <a:p>
            <a:pPr lvl="1">
              <a:buFont typeface="Wingdings" pitchFamily="2" charset="2"/>
              <a:buChar char="§"/>
            </a:pPr>
            <a:r>
              <a:rPr lang="it-IT"/>
              <a:t>Nuovi personaggi;</a:t>
            </a:r>
          </a:p>
          <a:p>
            <a:pPr lvl="1">
              <a:buFont typeface="Wingdings" pitchFamily="2" charset="2"/>
              <a:buChar char="§"/>
            </a:pPr>
            <a:r>
              <a:rPr lang="it-IT"/>
              <a:t>Nuovi episodi;</a:t>
            </a:r>
          </a:p>
          <a:p>
            <a:pPr lvl="1">
              <a:buFont typeface="Wingdings" pitchFamily="2" charset="2"/>
              <a:buChar char="§"/>
            </a:pPr>
            <a:r>
              <a:rPr lang="it-IT"/>
              <a:t>Nuove serie doppiate in italiano.</a:t>
            </a:r>
          </a:p>
          <a:p>
            <a:r>
              <a:rPr lang="it-IT" b="0" i="0" u="none" strike="noStrike">
                <a:effectLst/>
                <a:latin typeface="Arial" panose="020B0604020202020204" pitchFamily="34" charset="0"/>
              </a:rPr>
              <a:t>Per assicurare la </a:t>
            </a:r>
            <a:r>
              <a:rPr lang="it-IT" b="0" i="0" u="none" strike="noStrike" err="1">
                <a:effectLst/>
                <a:latin typeface="Arial" panose="020B0604020202020204" pitchFamily="34" charset="0"/>
              </a:rPr>
              <a:t>currency</a:t>
            </a:r>
            <a:r>
              <a:rPr lang="it-IT" b="0" i="0" u="none" strike="noStrike">
                <a:effectLst/>
                <a:latin typeface="Arial" panose="020B0604020202020204" pitchFamily="34" charset="0"/>
              </a:rPr>
              <a:t>, il nostro database dovrebbe essere aggiornato almeno settimanalmente</a:t>
            </a:r>
            <a:endParaRPr lang="it-IT"/>
          </a:p>
        </p:txBody>
      </p:sp>
      <p:pic>
        <p:nvPicPr>
          <p:cNvPr id="5" name="Immagine 4" descr="Immagine che contiene logo&#10;&#10;Descrizione generata automaticamente">
            <a:extLst>
              <a:ext uri="{FF2B5EF4-FFF2-40B4-BE49-F238E27FC236}">
                <a16:creationId xmlns:a16="http://schemas.microsoft.com/office/drawing/2014/main" id="{98A5A0EE-44CD-7EA1-5B68-00D95AAE4956}"/>
              </a:ext>
            </a:extLst>
          </p:cNvPr>
          <p:cNvPicPr>
            <a:picLocks noChangeAspect="1"/>
          </p:cNvPicPr>
          <p:nvPr/>
        </p:nvPicPr>
        <p:blipFill>
          <a:blip r:embed="rId2"/>
          <a:stretch>
            <a:fillRect/>
          </a:stretch>
        </p:blipFill>
        <p:spPr>
          <a:xfrm>
            <a:off x="320749" y="5972373"/>
            <a:ext cx="669853" cy="725718"/>
          </a:xfrm>
          <a:prstGeom prst="rect">
            <a:avLst/>
          </a:prstGeom>
        </p:spPr>
      </p:pic>
    </p:spTree>
    <p:extLst>
      <p:ext uri="{BB962C8B-B14F-4D97-AF65-F5344CB8AC3E}">
        <p14:creationId xmlns:p14="http://schemas.microsoft.com/office/powerpoint/2010/main" val="3679717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6F41DD-CD31-1736-30C3-77052A8D29F0}"/>
              </a:ext>
            </a:extLst>
          </p:cNvPr>
          <p:cNvSpPr>
            <a:spLocks noGrp="1"/>
          </p:cNvSpPr>
          <p:nvPr>
            <p:ph type="title"/>
          </p:nvPr>
        </p:nvSpPr>
        <p:spPr>
          <a:xfrm>
            <a:off x="345831" y="365125"/>
            <a:ext cx="10515600" cy="1325563"/>
          </a:xfrm>
        </p:spPr>
        <p:txBody>
          <a:bodyPr/>
          <a:lstStyle/>
          <a:p>
            <a:r>
              <a:rPr lang="it-IT" err="1"/>
              <a:t>Consistency</a:t>
            </a:r>
            <a:endParaRPr lang="it-IT"/>
          </a:p>
        </p:txBody>
      </p:sp>
      <p:sp>
        <p:nvSpPr>
          <p:cNvPr id="3" name="Segnaposto contenuto 2">
            <a:extLst>
              <a:ext uri="{FF2B5EF4-FFF2-40B4-BE49-F238E27FC236}">
                <a16:creationId xmlns:a16="http://schemas.microsoft.com/office/drawing/2014/main" id="{D397113C-A397-9C86-3779-C59701F963BF}"/>
              </a:ext>
            </a:extLst>
          </p:cNvPr>
          <p:cNvSpPr>
            <a:spLocks noGrp="1"/>
          </p:cNvSpPr>
          <p:nvPr>
            <p:ph idx="1"/>
          </p:nvPr>
        </p:nvSpPr>
        <p:spPr>
          <a:xfrm>
            <a:off x="345831" y="1690688"/>
            <a:ext cx="4895335" cy="3671003"/>
          </a:xfrm>
        </p:spPr>
        <p:txBody>
          <a:bodyPr/>
          <a:lstStyle/>
          <a:p>
            <a:pPr>
              <a:buFont typeface="Wingdings" pitchFamily="2" charset="2"/>
              <a:buChar char="q"/>
            </a:pPr>
            <a:r>
              <a:rPr lang="it-IT" b="0" i="0" u="none" strike="noStrike">
                <a:effectLst/>
                <a:latin typeface="Arial" panose="020B0604020202020204" pitchFamily="34" charset="0"/>
              </a:rPr>
              <a:t>Descrive la consistenza di diverse rappresentazioni dello stesso oggetto della realtà nel database</a:t>
            </a:r>
          </a:p>
          <a:p>
            <a:pPr>
              <a:buFont typeface="Wingdings" pitchFamily="2" charset="2"/>
              <a:buChar char="q"/>
            </a:pPr>
            <a:r>
              <a:rPr lang="it-IT">
                <a:latin typeface="Arial" panose="020B0604020202020204" pitchFamily="34" charset="0"/>
              </a:rPr>
              <a:t>Nello specifico, si sono presi in esame gli attributi più significativi della tabella ‘Anime’</a:t>
            </a:r>
            <a:endParaRPr lang="it-IT"/>
          </a:p>
        </p:txBody>
      </p:sp>
      <p:pic>
        <p:nvPicPr>
          <p:cNvPr id="5" name="Immagine 4" descr="Immagine che contiene testo, numero, Carattere, schermata&#10;&#10;Descrizione generata automaticamente">
            <a:extLst>
              <a:ext uri="{FF2B5EF4-FFF2-40B4-BE49-F238E27FC236}">
                <a16:creationId xmlns:a16="http://schemas.microsoft.com/office/drawing/2014/main" id="{44C4A580-061D-F410-6DF3-4DFF7A8DE16B}"/>
              </a:ext>
            </a:extLst>
          </p:cNvPr>
          <p:cNvPicPr>
            <a:picLocks noChangeAspect="1"/>
          </p:cNvPicPr>
          <p:nvPr/>
        </p:nvPicPr>
        <p:blipFill>
          <a:blip r:embed="rId2"/>
          <a:stretch>
            <a:fillRect/>
          </a:stretch>
        </p:blipFill>
        <p:spPr>
          <a:xfrm>
            <a:off x="5241166" y="1690688"/>
            <a:ext cx="6670431" cy="4144639"/>
          </a:xfrm>
          <a:prstGeom prst="rect">
            <a:avLst/>
          </a:prstGeom>
        </p:spPr>
      </p:pic>
      <p:pic>
        <p:nvPicPr>
          <p:cNvPr id="6" name="Immagine 4" descr="Immagine che contiene logo&#10;&#10;Descrizione generata automaticamente">
            <a:extLst>
              <a:ext uri="{FF2B5EF4-FFF2-40B4-BE49-F238E27FC236}">
                <a16:creationId xmlns:a16="http://schemas.microsoft.com/office/drawing/2014/main" id="{79DBA99C-7962-0E10-BAB0-A3CC402DBE4C}"/>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2187293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prstGeom prst="rect">
            <a:avLst/>
          </a:prstGeom>
        </p:spPr>
        <p:txBody>
          <a:bodyPr spcFirstLastPara="1" wrap="square" lIns="121900" tIns="121900" rIns="121900" bIns="121900" anchor="t" anchorCtr="0">
            <a:noAutofit/>
          </a:bodyPr>
          <a:lstStyle/>
          <a:p>
            <a:r>
              <a:rPr lang="en" sz="6250" err="1"/>
              <a:t>Analisi</a:t>
            </a:r>
            <a:r>
              <a:rPr lang="en" sz="6250"/>
              <a:t> Risultati</a:t>
            </a:r>
          </a:p>
        </p:txBody>
      </p:sp>
      <p:sp>
        <p:nvSpPr>
          <p:cNvPr id="446" name="Google Shape;446;p26"/>
          <p:cNvSpPr txBox="1">
            <a:spLocks noGrp="1"/>
          </p:cNvSpPr>
          <p:nvPr>
            <p:ph type="title" idx="2"/>
          </p:nvPr>
        </p:nvSpPr>
        <p:spPr>
          <a:prstGeom prst="rect">
            <a:avLst/>
          </a:prstGeom>
        </p:spPr>
        <p:txBody>
          <a:bodyPr spcFirstLastPara="1" wrap="square" lIns="121900" tIns="121900" rIns="121900" bIns="121900" anchor="t" anchorCtr="0">
            <a:noAutofit/>
          </a:bodyPr>
          <a:lstStyle/>
          <a:p>
            <a:r>
              <a:rPr lang="en"/>
              <a:t>06</a:t>
            </a:r>
            <a:endParaRPr/>
          </a:p>
        </p:txBody>
      </p:sp>
      <p:cxnSp>
        <p:nvCxnSpPr>
          <p:cNvPr id="447" name="Google Shape;447;p26"/>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pic>
        <p:nvPicPr>
          <p:cNvPr id="3" name="Immagine 4" descr="Immagine che contiene logo&#10;&#10;Descrizione generata automaticamente">
            <a:extLst>
              <a:ext uri="{FF2B5EF4-FFF2-40B4-BE49-F238E27FC236}">
                <a16:creationId xmlns:a16="http://schemas.microsoft.com/office/drawing/2014/main" id="{B59D30D0-D5FE-92A0-FB44-75F37CA7C1DD}"/>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836404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F48D8E-6EAB-981F-9F0C-A060189DD15F}"/>
              </a:ext>
            </a:extLst>
          </p:cNvPr>
          <p:cNvSpPr>
            <a:spLocks noGrp="1"/>
          </p:cNvSpPr>
          <p:nvPr>
            <p:ph type="title"/>
          </p:nvPr>
        </p:nvSpPr>
        <p:spPr>
          <a:xfrm>
            <a:off x="911822" y="461054"/>
            <a:ext cx="10285200" cy="943200"/>
          </a:xfrm>
        </p:spPr>
        <p:txBody>
          <a:bodyPr/>
          <a:lstStyle/>
          <a:p>
            <a:pPr>
              <a:lnSpc>
                <a:spcPct val="114999"/>
              </a:lnSpc>
            </a:pPr>
            <a:r>
              <a:rPr lang="it-IT">
                <a:latin typeface="Arial"/>
                <a:cs typeface="Arial"/>
              </a:rPr>
              <a:t>Confronto top 100 </a:t>
            </a:r>
            <a:r>
              <a:rPr lang="it-IT" err="1">
                <a:latin typeface="Arial"/>
                <a:cs typeface="Arial"/>
              </a:rPr>
              <a:t>AnimeUnity</a:t>
            </a:r>
            <a:r>
              <a:rPr lang="it-IT">
                <a:latin typeface="Arial"/>
                <a:cs typeface="Arial"/>
              </a:rPr>
              <a:t> e top 100 </a:t>
            </a:r>
            <a:r>
              <a:rPr lang="it-IT" err="1">
                <a:latin typeface="Arial"/>
                <a:cs typeface="Arial"/>
              </a:rPr>
              <a:t>AnimeWorld</a:t>
            </a:r>
            <a:endParaRPr lang="it-IT" err="1"/>
          </a:p>
          <a:p>
            <a:pPr>
              <a:lnSpc>
                <a:spcPct val="114999"/>
              </a:lnSpc>
            </a:pPr>
            <a:endParaRPr lang="it-IT"/>
          </a:p>
        </p:txBody>
      </p:sp>
      <p:sp>
        <p:nvSpPr>
          <p:cNvPr id="4" name="CasellaDiTesto 3">
            <a:extLst>
              <a:ext uri="{FF2B5EF4-FFF2-40B4-BE49-F238E27FC236}">
                <a16:creationId xmlns:a16="http://schemas.microsoft.com/office/drawing/2014/main" id="{D28D873F-7801-4852-FABE-83D122BD620A}"/>
              </a:ext>
            </a:extLst>
          </p:cNvPr>
          <p:cNvSpPr txBox="1"/>
          <p:nvPr/>
        </p:nvSpPr>
        <p:spPr>
          <a:xfrm rot="-10800000" flipV="1">
            <a:off x="909447" y="1400223"/>
            <a:ext cx="9526606"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sz="1200"/>
              <a:t>Abbiamo eseguito un’operazione di join interna degli anime più visti sulle due piattaforme e abbiamo ottenuto un totale di 89 titoli in comune. Tra questi, rileviamo 15 anime che presentano l’attributo dub=1, indicando che si tratta di una versione doppiata. In generale, si osserva che la versione doppiata presenta meno visualizzazioni rispetto alla controparte in lingua originale.</a:t>
            </a:r>
            <a:endParaRPr lang="it-IT"/>
          </a:p>
          <a:p>
            <a:br>
              <a:rPr lang="it-IT" sz="1100"/>
            </a:br>
            <a:endParaRPr lang="it-IT" sz="1100"/>
          </a:p>
        </p:txBody>
      </p:sp>
      <p:pic>
        <p:nvPicPr>
          <p:cNvPr id="5" name="Immagine 5" descr="Immagine che contiene tavolo&#10;&#10;Descrizione generata automaticamente">
            <a:extLst>
              <a:ext uri="{FF2B5EF4-FFF2-40B4-BE49-F238E27FC236}">
                <a16:creationId xmlns:a16="http://schemas.microsoft.com/office/drawing/2014/main" id="{4677ADDF-A9ED-6788-FC52-A8C1A106CA41}"/>
              </a:ext>
            </a:extLst>
          </p:cNvPr>
          <p:cNvPicPr>
            <a:picLocks noChangeAspect="1"/>
          </p:cNvPicPr>
          <p:nvPr/>
        </p:nvPicPr>
        <p:blipFill>
          <a:blip r:embed="rId2"/>
          <a:stretch>
            <a:fillRect/>
          </a:stretch>
        </p:blipFill>
        <p:spPr>
          <a:xfrm>
            <a:off x="4959585" y="2585340"/>
            <a:ext cx="6581422" cy="3766357"/>
          </a:xfrm>
          <a:prstGeom prst="rect">
            <a:avLst/>
          </a:prstGeom>
        </p:spPr>
      </p:pic>
      <p:sp>
        <p:nvSpPr>
          <p:cNvPr id="6" name="CasellaDiTesto 5">
            <a:extLst>
              <a:ext uri="{FF2B5EF4-FFF2-40B4-BE49-F238E27FC236}">
                <a16:creationId xmlns:a16="http://schemas.microsoft.com/office/drawing/2014/main" id="{8B56F09D-22BC-EC0B-642E-6649F6FF8380}"/>
              </a:ext>
            </a:extLst>
          </p:cNvPr>
          <p:cNvSpPr txBox="1"/>
          <p:nvPr/>
        </p:nvSpPr>
        <p:spPr>
          <a:xfrm>
            <a:off x="576435" y="2194800"/>
            <a:ext cx="4196645" cy="43242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sz="1100" b="1">
                <a:solidFill>
                  <a:srgbClr val="333746"/>
                </a:solidFill>
                <a:cs typeface="Segoe UI"/>
              </a:rPr>
              <a:t>Facendo altre queries scopriamo che:</a:t>
            </a:r>
            <a:endParaRPr lang="it-IT" b="1"/>
          </a:p>
          <a:p>
            <a:pPr marL="171450" indent="-171450" algn="just">
              <a:buFont typeface="Calibri"/>
              <a:buChar char="-"/>
            </a:pPr>
            <a:endParaRPr lang="it-IT" sz="1100">
              <a:solidFill>
                <a:srgbClr val="333746"/>
              </a:solidFill>
              <a:cs typeface="Segoe UI"/>
            </a:endParaRPr>
          </a:p>
          <a:p>
            <a:pPr marL="171450" indent="-171450" algn="just">
              <a:buFont typeface="Wingdings"/>
              <a:buChar char="q"/>
            </a:pPr>
            <a:r>
              <a:rPr lang="it-IT" sz="1100">
                <a:solidFill>
                  <a:srgbClr val="333746"/>
                </a:solidFill>
                <a:cs typeface="Segoe UI"/>
              </a:rPr>
              <a:t> sono stati rilasciati 36 anime nel periodo compreso tra il 2019 e il 2021, con il 2019 che risulta l’anno con più titoli popolari. L’anno di rilascio degli anime dell’insieme varia invece dal 1986 al 2022 , coprendo un ampio range temporale. In relazione alla stagione, l’autunno con 32 titoli risulta essere il periodo più indicato per l’uscita di una nuova serie.</a:t>
            </a:r>
            <a:r>
              <a:rPr lang="en-US" sz="1100">
                <a:solidFill>
                  <a:srgbClr val="333746"/>
                </a:solidFill>
                <a:cs typeface="Segoe UI"/>
              </a:rPr>
              <a:t>​</a:t>
            </a:r>
            <a:endParaRPr lang="it-IT" sz="1100"/>
          </a:p>
          <a:p>
            <a:pPr marL="171450" indent="-171450" algn="just">
              <a:buFont typeface="Wingdings"/>
              <a:buChar char="q"/>
            </a:pPr>
            <a:endParaRPr lang="en-US" sz="1100">
              <a:solidFill>
                <a:srgbClr val="333746"/>
              </a:solidFill>
              <a:cs typeface="Segoe UI"/>
            </a:endParaRPr>
          </a:p>
          <a:p>
            <a:pPr marL="171450" indent="-171450" algn="just">
              <a:buFont typeface="Wingdings"/>
              <a:buChar char="q"/>
            </a:pPr>
            <a:r>
              <a:rPr lang="it-IT" sz="1100"/>
              <a:t>il genere Action compare 49 volte, seguito dal Fantasy con 36 e Adventure con 28 titoli. Se invece consideriamo l’insieme dei generi per ogni anime, emerge che la combinazione Action, Adventure e Fantasy `e la più apprezzata dal pubblico italiano.</a:t>
            </a:r>
            <a:endParaRPr lang="it-IT" sz="1100">
              <a:solidFill>
                <a:srgbClr val="333746"/>
              </a:solidFill>
              <a:cs typeface="Segoe UI"/>
            </a:endParaRPr>
          </a:p>
          <a:p>
            <a:pPr marL="171450" indent="-171450" algn="just">
              <a:buFont typeface="Wingdings"/>
              <a:buChar char="q"/>
            </a:pPr>
            <a:endParaRPr lang="it-IT" sz="1100"/>
          </a:p>
          <a:p>
            <a:pPr marL="171450" indent="-171450" algn="just">
              <a:buFont typeface="Wingdings"/>
              <a:buChar char="q"/>
            </a:pPr>
            <a:r>
              <a:rPr lang="it-IT" sz="1100"/>
              <a:t>lo studio David Production si distingue per aver realizzato 7 anime di successo, totalizzando 9,4 </a:t>
            </a:r>
            <a:r>
              <a:rPr lang="it-IT" sz="1100" err="1"/>
              <a:t>millioni</a:t>
            </a:r>
            <a:r>
              <a:rPr lang="it-IT" sz="1100"/>
              <a:t> di </a:t>
            </a:r>
            <a:r>
              <a:rPr lang="it-IT" sz="1100" err="1"/>
              <a:t>views</a:t>
            </a:r>
            <a:r>
              <a:rPr lang="it-IT" sz="1100"/>
              <a:t> tra le due piattaforme streaming. Tenendo conto unicamente del titolo, si tratta delle saghe di ”</a:t>
            </a:r>
            <a:r>
              <a:rPr lang="it-IT" sz="1100" err="1"/>
              <a:t>Enen</a:t>
            </a:r>
            <a:r>
              <a:rPr lang="it-IT" sz="1100"/>
              <a:t> no </a:t>
            </a:r>
            <a:r>
              <a:rPr lang="it-IT" sz="1100" err="1"/>
              <a:t>Shouboutai</a:t>
            </a:r>
            <a:r>
              <a:rPr lang="it-IT" sz="1100"/>
              <a:t>” e ”</a:t>
            </a:r>
            <a:r>
              <a:rPr lang="it-IT" sz="1100" err="1"/>
              <a:t>Jojo</a:t>
            </a:r>
            <a:r>
              <a:rPr lang="it-IT" sz="1100"/>
              <a:t>”. Al contrario, se consideriamo lo studio con il maggiore numero di anime differenti di successo troviamo lo studio Perrot, </a:t>
            </a:r>
            <a:r>
              <a:rPr lang="it-IT" sz="1100" err="1"/>
              <a:t>Madhouse</a:t>
            </a:r>
            <a:r>
              <a:rPr lang="it-IT" sz="1100"/>
              <a:t> e TMS Entertainment ciascuno con 4 anime.</a:t>
            </a:r>
            <a:endParaRPr lang="it-IT" sz="1100">
              <a:solidFill>
                <a:srgbClr val="333746"/>
              </a:solidFill>
              <a:cs typeface="Segoe UI"/>
            </a:endParaRPr>
          </a:p>
          <a:p>
            <a:pPr marL="171450" indent="-171450" algn="just">
              <a:buFont typeface="Wingdings"/>
              <a:buChar char="q"/>
            </a:pPr>
            <a:endParaRPr lang="it-IT" sz="1100"/>
          </a:p>
          <a:p>
            <a:pPr marL="171450" indent="-171450" algn="just">
              <a:buFont typeface="Wingdings"/>
              <a:buChar char="q"/>
            </a:pPr>
            <a:endParaRPr lang="it-IT" sz="1100">
              <a:solidFill>
                <a:srgbClr val="333746"/>
              </a:solidFill>
              <a:cs typeface="Segoe UI"/>
            </a:endParaRPr>
          </a:p>
        </p:txBody>
      </p:sp>
      <p:pic>
        <p:nvPicPr>
          <p:cNvPr id="7" name="Immagine 4" descr="Immagine che contiene logo&#10;&#10;Descrizione generata automaticamente">
            <a:extLst>
              <a:ext uri="{FF2B5EF4-FFF2-40B4-BE49-F238E27FC236}">
                <a16:creationId xmlns:a16="http://schemas.microsoft.com/office/drawing/2014/main" id="{F4DF0890-103F-1EB6-944D-8C397AB65D3F}"/>
              </a:ext>
            </a:extLst>
          </p:cNvPr>
          <p:cNvPicPr>
            <a:picLocks noChangeAspect="1"/>
          </p:cNvPicPr>
          <p:nvPr/>
        </p:nvPicPr>
        <p:blipFill>
          <a:blip r:embed="rId3"/>
          <a:stretch>
            <a:fillRect/>
          </a:stretch>
        </p:blipFill>
        <p:spPr>
          <a:xfrm>
            <a:off x="134679" y="5990094"/>
            <a:ext cx="669853" cy="725718"/>
          </a:xfrm>
          <a:prstGeom prst="rect">
            <a:avLst/>
          </a:prstGeom>
        </p:spPr>
      </p:pic>
    </p:spTree>
    <p:extLst>
      <p:ext uri="{BB962C8B-B14F-4D97-AF65-F5344CB8AC3E}">
        <p14:creationId xmlns:p14="http://schemas.microsoft.com/office/powerpoint/2010/main" val="3909870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6671E5A2-538B-FEF8-0485-8C0F00B7C9B7}"/>
              </a:ext>
            </a:extLst>
          </p:cNvPr>
          <p:cNvSpPr>
            <a:spLocks noGrp="1"/>
          </p:cNvSpPr>
          <p:nvPr>
            <p:ph type="title"/>
          </p:nvPr>
        </p:nvSpPr>
        <p:spPr>
          <a:xfrm>
            <a:off x="911822" y="461054"/>
            <a:ext cx="10285200" cy="943200"/>
          </a:xfrm>
        </p:spPr>
        <p:txBody>
          <a:bodyPr/>
          <a:lstStyle/>
          <a:p>
            <a:pPr>
              <a:lnSpc>
                <a:spcPct val="114999"/>
              </a:lnSpc>
            </a:pPr>
            <a:r>
              <a:rPr lang="it-IT">
                <a:cs typeface="Arial"/>
              </a:rPr>
              <a:t>Confronto con </a:t>
            </a:r>
            <a:r>
              <a:rPr lang="it-IT" err="1">
                <a:cs typeface="Arial"/>
              </a:rPr>
              <a:t>MyAnimeList</a:t>
            </a:r>
            <a:r>
              <a:rPr lang="it-IT">
                <a:cs typeface="Arial"/>
              </a:rPr>
              <a:t>:</a:t>
            </a:r>
            <a:r>
              <a:rPr lang="it-IT" sz="2800">
                <a:cs typeface="Arial"/>
              </a:rPr>
              <a:t> </a:t>
            </a:r>
            <a:r>
              <a:rPr lang="it-IT" sz="2400">
                <a:cs typeface="Arial"/>
              </a:rPr>
              <a:t>Fase esplorativa</a:t>
            </a:r>
            <a:endParaRPr lang="it-IT" sz="2400"/>
          </a:p>
          <a:p>
            <a:pPr>
              <a:lnSpc>
                <a:spcPct val="114999"/>
              </a:lnSpc>
            </a:pPr>
            <a:endParaRPr lang="it-IT"/>
          </a:p>
        </p:txBody>
      </p:sp>
      <p:sp>
        <p:nvSpPr>
          <p:cNvPr id="6" name="CasellaDiTesto 5">
            <a:extLst>
              <a:ext uri="{FF2B5EF4-FFF2-40B4-BE49-F238E27FC236}">
                <a16:creationId xmlns:a16="http://schemas.microsoft.com/office/drawing/2014/main" id="{20AEFE9F-F093-BF20-DD28-FE744EC0205D}"/>
              </a:ext>
            </a:extLst>
          </p:cNvPr>
          <p:cNvSpPr txBox="1"/>
          <p:nvPr/>
        </p:nvSpPr>
        <p:spPr>
          <a:xfrm>
            <a:off x="545139" y="2234443"/>
            <a:ext cx="3724967" cy="42934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a:buChar char="q"/>
            </a:pPr>
            <a:r>
              <a:rPr lang="it-IT" sz="1100"/>
              <a:t>Da una prima analisi emerge che gli anime più popolari in termini di visualizzazioni non sono necessariamente quelli che hanno ottenuto uno score medio più elevato. Questo suggerisce l’assenza di una forte associazione tra il numero di </a:t>
            </a:r>
            <a:r>
              <a:rPr lang="it-IT" sz="1100" err="1"/>
              <a:t>views</a:t>
            </a:r>
            <a:r>
              <a:rPr lang="it-IT" sz="1100"/>
              <a:t> e lo score medio ottenuto.</a:t>
            </a:r>
            <a:endParaRPr lang="it-IT"/>
          </a:p>
          <a:p>
            <a:pPr marL="171450" indent="-171450" algn="just">
              <a:buFont typeface="Wingdings"/>
              <a:buChar char="q"/>
            </a:pPr>
            <a:endParaRPr lang="it-IT" sz="1100"/>
          </a:p>
          <a:p>
            <a:pPr marL="171450" indent="-171450" algn="just">
              <a:buFont typeface="Wingdings"/>
              <a:buChar char="q"/>
            </a:pPr>
            <a:endParaRPr lang="it-IT" sz="1100"/>
          </a:p>
          <a:p>
            <a:pPr marL="171450" indent="-171450" algn="just">
              <a:buFont typeface="Wingdings"/>
              <a:buChar char="q"/>
            </a:pPr>
            <a:r>
              <a:rPr lang="it-IT" sz="1100"/>
              <a:t>Se consideriamo lo studio, la casa di produzione più prolifica dal 1986 al 2022 `e A-1 Pictures con 99 titoli rilasciati, seguita da ”Studio </a:t>
            </a:r>
            <a:r>
              <a:rPr lang="it-IT" sz="1100" err="1"/>
              <a:t>Denn</a:t>
            </a:r>
            <a:r>
              <a:rPr lang="it-IT" sz="1100"/>
              <a:t>” con 99 e ”J.C: Staff” con 73 anime. </a:t>
            </a:r>
          </a:p>
          <a:p>
            <a:pPr marL="171450" indent="-171450" algn="just">
              <a:buFont typeface="Wingdings"/>
              <a:buChar char="q"/>
            </a:pPr>
            <a:endParaRPr lang="it-IT" sz="1100"/>
          </a:p>
          <a:p>
            <a:pPr marL="171450" indent="-171450" algn="just">
              <a:buFont typeface="Wingdings"/>
              <a:buChar char="q"/>
            </a:pPr>
            <a:endParaRPr lang="it-IT" sz="1100"/>
          </a:p>
          <a:p>
            <a:pPr marL="171450" indent="-171450" algn="just">
              <a:buFont typeface="Wingdings"/>
              <a:buChar char="q"/>
            </a:pPr>
            <a:r>
              <a:rPr lang="it-IT" sz="1100"/>
              <a:t>Un dato interessante `e che </a:t>
            </a:r>
            <a:r>
              <a:rPr lang="it-IT" sz="1100" err="1"/>
              <a:t>l’anime</a:t>
            </a:r>
            <a:r>
              <a:rPr lang="it-IT" sz="1100"/>
              <a:t> che ha ottenuto il punteggio più alto secondo la nostra classifica deriva da una collaborazione tra lo studio ”Trigger” e lo studio ”</a:t>
            </a:r>
            <a:r>
              <a:rPr lang="it-IT" sz="1100" err="1"/>
              <a:t>CloverWorks</a:t>
            </a:r>
            <a:r>
              <a:rPr lang="it-IT" sz="1100"/>
              <a:t>”.Invece, se prendiamo in considerazione le case di produzione con almeno 10 titoli prodotti, ”</a:t>
            </a:r>
            <a:r>
              <a:rPr lang="it-IT" sz="1100" err="1"/>
              <a:t>Wit</a:t>
            </a:r>
            <a:r>
              <a:rPr lang="it-IT" sz="1100"/>
              <a:t> Studio” registra una media di 922 mila membri per anime e uno score medio di 7.97.</a:t>
            </a:r>
          </a:p>
          <a:p>
            <a:br>
              <a:rPr lang="en-US"/>
            </a:br>
            <a:endParaRPr lang="en-US"/>
          </a:p>
          <a:p>
            <a:pPr algn="l"/>
            <a:endParaRPr lang="it-IT"/>
          </a:p>
        </p:txBody>
      </p:sp>
      <p:pic>
        <p:nvPicPr>
          <p:cNvPr id="7" name="Immagine 7" descr="Immagine che contiene tavolo&#10;&#10;Descrizione generata automaticamente">
            <a:extLst>
              <a:ext uri="{FF2B5EF4-FFF2-40B4-BE49-F238E27FC236}">
                <a16:creationId xmlns:a16="http://schemas.microsoft.com/office/drawing/2014/main" id="{6B67B6E6-F417-6851-13F4-C2300EC6FEF0}"/>
              </a:ext>
            </a:extLst>
          </p:cNvPr>
          <p:cNvPicPr>
            <a:picLocks noChangeAspect="1"/>
          </p:cNvPicPr>
          <p:nvPr/>
        </p:nvPicPr>
        <p:blipFill>
          <a:blip r:embed="rId2"/>
          <a:stretch>
            <a:fillRect/>
          </a:stretch>
        </p:blipFill>
        <p:spPr>
          <a:xfrm>
            <a:off x="4959585" y="2232130"/>
            <a:ext cx="6318014" cy="3522626"/>
          </a:xfrm>
          <a:prstGeom prst="rect">
            <a:avLst/>
          </a:prstGeom>
        </p:spPr>
      </p:pic>
      <p:pic>
        <p:nvPicPr>
          <p:cNvPr id="3" name="Immagine 4" descr="Immagine che contiene logo&#10;&#10;Descrizione generata automaticamente">
            <a:extLst>
              <a:ext uri="{FF2B5EF4-FFF2-40B4-BE49-F238E27FC236}">
                <a16:creationId xmlns:a16="http://schemas.microsoft.com/office/drawing/2014/main" id="{4F9FBB39-83C9-4277-3543-F6426332A5A2}"/>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188227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77821821-EFAA-B9F5-9CC0-82E79C7B0AA3}"/>
              </a:ext>
            </a:extLst>
          </p:cNvPr>
          <p:cNvSpPr txBox="1"/>
          <p:nvPr/>
        </p:nvSpPr>
        <p:spPr>
          <a:xfrm>
            <a:off x="829734" y="650993"/>
            <a:ext cx="937542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a:solidFill>
                  <a:srgbClr val="333746"/>
                </a:solidFill>
                <a:latin typeface="Golos Text Medium"/>
              </a:rPr>
              <a:t>Confronto con </a:t>
            </a:r>
            <a:r>
              <a:rPr lang="it-IT" sz="3000" err="1">
                <a:solidFill>
                  <a:srgbClr val="333746"/>
                </a:solidFill>
                <a:latin typeface="Golos Text Medium"/>
              </a:rPr>
              <a:t>MyAnimeList</a:t>
            </a:r>
            <a:r>
              <a:rPr lang="it-IT" sz="3000">
                <a:solidFill>
                  <a:srgbClr val="333746"/>
                </a:solidFill>
                <a:latin typeface="Golos Text Medium"/>
              </a:rPr>
              <a:t>:</a:t>
            </a:r>
            <a:r>
              <a:rPr lang="it-IT" sz="2800">
                <a:solidFill>
                  <a:srgbClr val="333746"/>
                </a:solidFill>
                <a:latin typeface="Golos Text Medium"/>
              </a:rPr>
              <a:t> </a:t>
            </a:r>
            <a:r>
              <a:rPr lang="it-IT" sz="2400"/>
              <a:t>Top 100 </a:t>
            </a:r>
            <a:r>
              <a:rPr lang="it-IT" sz="2400" err="1"/>
              <a:t>MyAnimeList</a:t>
            </a:r>
            <a:endParaRPr lang="it-IT" sz="2400"/>
          </a:p>
        </p:txBody>
      </p:sp>
      <p:sp>
        <p:nvSpPr>
          <p:cNvPr id="5" name="CasellaDiTesto 4">
            <a:extLst>
              <a:ext uri="{FF2B5EF4-FFF2-40B4-BE49-F238E27FC236}">
                <a16:creationId xmlns:a16="http://schemas.microsoft.com/office/drawing/2014/main" id="{E60D87C4-08FC-7E18-4851-86D6178C60AC}"/>
              </a:ext>
            </a:extLst>
          </p:cNvPr>
          <p:cNvSpPr txBox="1"/>
          <p:nvPr/>
        </p:nvSpPr>
        <p:spPr>
          <a:xfrm>
            <a:off x="960043" y="1580077"/>
            <a:ext cx="927680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sz="1100"/>
              <a:t>Nella comparazione tra la fonte internazionale e le fonti italiane prendiamo in considerazione solo gli anime sottotitolati, in modo da non avere titoli</a:t>
            </a:r>
            <a:br>
              <a:rPr lang="it-IT" sz="1100"/>
            </a:br>
            <a:r>
              <a:rPr lang="it-IT" sz="1100"/>
              <a:t>duplicati ma un risultato più coerente. Questa decisione è stata presa dopo aver verificato se i titoli, con la versione italiana, siano o meno presenti nella top 100 di </a:t>
            </a:r>
            <a:r>
              <a:rPr lang="it-IT" sz="1100" err="1"/>
              <a:t>MyAnimeList</a:t>
            </a:r>
            <a:r>
              <a:rPr lang="it-IT" sz="1100"/>
              <a:t>.</a:t>
            </a:r>
          </a:p>
          <a:p>
            <a:endParaRPr lang="it-IT" sz="1100"/>
          </a:p>
          <a:p>
            <a:r>
              <a:rPr lang="it-IT" sz="1100"/>
              <a:t> Il risultato ottenuto è una lista di </a:t>
            </a:r>
            <a:r>
              <a:rPr lang="it-IT" sz="1100" b="1"/>
              <a:t>32 anime</a:t>
            </a:r>
            <a:r>
              <a:rPr lang="it-IT" sz="1100"/>
              <a:t>. Le tre fonti condividono il </a:t>
            </a:r>
            <a:r>
              <a:rPr lang="it-IT" sz="1100" b="1"/>
              <a:t>38,5%</a:t>
            </a:r>
            <a:r>
              <a:rPr lang="it-IT" sz="1100"/>
              <a:t> dei titoli delle rispettive Top 100.</a:t>
            </a:r>
            <a:br>
              <a:rPr lang="it-IT" sz="1100"/>
            </a:br>
            <a:endParaRPr lang="it-IT" sz="1100"/>
          </a:p>
        </p:txBody>
      </p:sp>
      <p:sp>
        <p:nvSpPr>
          <p:cNvPr id="7" name="CasellaDiTesto 6">
            <a:extLst>
              <a:ext uri="{FF2B5EF4-FFF2-40B4-BE49-F238E27FC236}">
                <a16:creationId xmlns:a16="http://schemas.microsoft.com/office/drawing/2014/main" id="{062547C6-B643-175E-98E3-5B0B08F907FE}"/>
              </a:ext>
            </a:extLst>
          </p:cNvPr>
          <p:cNvSpPr txBox="1"/>
          <p:nvPr/>
        </p:nvSpPr>
        <p:spPr>
          <a:xfrm>
            <a:off x="955768" y="3263027"/>
            <a:ext cx="3719469"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q"/>
            </a:pPr>
            <a:r>
              <a:rPr lang="it-IT" sz="1100"/>
              <a:t>La valutazione media degli anime `e pari all’8,11% per </a:t>
            </a:r>
            <a:r>
              <a:rPr lang="it-IT" sz="1100" err="1"/>
              <a:t>MyAnimeList</a:t>
            </a:r>
            <a:r>
              <a:rPr lang="it-IT" sz="1100"/>
              <a:t>, all’8,64% per </a:t>
            </a:r>
            <a:r>
              <a:rPr lang="it-IT" sz="1100" err="1"/>
              <a:t>AnimeUnity</a:t>
            </a:r>
            <a:r>
              <a:rPr lang="it-IT" sz="1100"/>
              <a:t> e all’8,47% per </a:t>
            </a:r>
            <a:r>
              <a:rPr lang="it-IT" sz="1100" err="1"/>
              <a:t>AnimeWorld</a:t>
            </a:r>
            <a:r>
              <a:rPr lang="it-IT" sz="1100"/>
              <a:t>. </a:t>
            </a:r>
            <a:endParaRPr lang="it-IT"/>
          </a:p>
          <a:p>
            <a:pPr marL="171450" indent="-171450">
              <a:buFont typeface="Wingdings"/>
              <a:buChar char="q"/>
            </a:pPr>
            <a:endParaRPr lang="it-IT" sz="1100"/>
          </a:p>
          <a:p>
            <a:pPr marL="171450" indent="-171450">
              <a:buFont typeface="Wingdings"/>
              <a:buChar char="q"/>
            </a:pPr>
            <a:r>
              <a:rPr lang="it-IT" sz="1100"/>
              <a:t>Dallo studio ”A1-Picutres” emerge la maggiore consistenza nel creare anime di successo, con 4 diversi titoli che hanno riscosso un apprezzamento a livello mondiale. </a:t>
            </a:r>
          </a:p>
          <a:p>
            <a:pPr marL="171450" indent="-171450">
              <a:buFont typeface="Wingdings"/>
              <a:buChar char="q"/>
            </a:pPr>
            <a:endParaRPr lang="it-IT" sz="1100"/>
          </a:p>
          <a:p>
            <a:pPr marL="171450" indent="-171450">
              <a:buFont typeface="Wingdings"/>
              <a:buChar char="q"/>
            </a:pPr>
            <a:r>
              <a:rPr lang="it-IT" sz="1100"/>
              <a:t>La combinazione dei generi Azione, Avventura e Fantasy si conferma la scelta migliore per attirare una vasta platea di utenti.</a:t>
            </a:r>
            <a:br>
              <a:rPr lang="it-IT" sz="1100"/>
            </a:br>
            <a:endParaRPr lang="it-IT" sz="1100"/>
          </a:p>
          <a:p>
            <a:br>
              <a:rPr lang="en-US"/>
            </a:br>
            <a:endParaRPr lang="en-US"/>
          </a:p>
          <a:p>
            <a:endParaRPr lang="it-IT" sz="1100"/>
          </a:p>
        </p:txBody>
      </p:sp>
      <p:pic>
        <p:nvPicPr>
          <p:cNvPr id="8" name="Immagine 8" descr="Immagine che contiene tavolo&#10;&#10;Descrizione generata automaticamente">
            <a:extLst>
              <a:ext uri="{FF2B5EF4-FFF2-40B4-BE49-F238E27FC236}">
                <a16:creationId xmlns:a16="http://schemas.microsoft.com/office/drawing/2014/main" id="{1D3C5441-C908-9CD2-B5AE-08863A10E4CF}"/>
              </a:ext>
            </a:extLst>
          </p:cNvPr>
          <p:cNvPicPr>
            <a:picLocks noChangeAspect="1"/>
          </p:cNvPicPr>
          <p:nvPr/>
        </p:nvPicPr>
        <p:blipFill>
          <a:blip r:embed="rId2"/>
          <a:stretch>
            <a:fillRect/>
          </a:stretch>
        </p:blipFill>
        <p:spPr>
          <a:xfrm>
            <a:off x="5209310" y="2746557"/>
            <a:ext cx="6187043" cy="3413379"/>
          </a:xfrm>
          <a:prstGeom prst="rect">
            <a:avLst/>
          </a:prstGeom>
        </p:spPr>
      </p:pic>
      <p:pic>
        <p:nvPicPr>
          <p:cNvPr id="3" name="Immagine 4" descr="Immagine che contiene logo&#10;&#10;Descrizione generata automaticamente">
            <a:extLst>
              <a:ext uri="{FF2B5EF4-FFF2-40B4-BE49-F238E27FC236}">
                <a16:creationId xmlns:a16="http://schemas.microsoft.com/office/drawing/2014/main" id="{4C978F91-134F-189C-8FDC-338781B51002}"/>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118220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prstGeom prst="rect">
            <a:avLst/>
          </a:prstGeom>
        </p:spPr>
        <p:txBody>
          <a:bodyPr spcFirstLastPara="1" wrap="square" lIns="121900" tIns="121900" rIns="121900" bIns="121900" anchor="t" anchorCtr="0">
            <a:noAutofit/>
          </a:bodyPr>
          <a:lstStyle/>
          <a:p>
            <a:r>
              <a:rPr lang="en" sz="6250" err="1"/>
              <a:t>Conclusioni</a:t>
            </a:r>
            <a:r>
              <a:rPr lang="en" sz="6250"/>
              <a:t> e </a:t>
            </a:r>
            <a:r>
              <a:rPr lang="en" sz="6250" err="1"/>
              <a:t>Sviluppi</a:t>
            </a:r>
            <a:r>
              <a:rPr lang="en" sz="6250"/>
              <a:t> futuri</a:t>
            </a:r>
          </a:p>
        </p:txBody>
      </p:sp>
      <p:sp>
        <p:nvSpPr>
          <p:cNvPr id="446" name="Google Shape;446;p26"/>
          <p:cNvSpPr txBox="1">
            <a:spLocks noGrp="1"/>
          </p:cNvSpPr>
          <p:nvPr>
            <p:ph type="title" idx="2"/>
          </p:nvPr>
        </p:nvSpPr>
        <p:spPr>
          <a:prstGeom prst="rect">
            <a:avLst/>
          </a:prstGeom>
        </p:spPr>
        <p:txBody>
          <a:bodyPr spcFirstLastPara="1" wrap="square" lIns="121900" tIns="121900" rIns="121900" bIns="121900" anchor="t" anchorCtr="0">
            <a:noAutofit/>
          </a:bodyPr>
          <a:lstStyle/>
          <a:p>
            <a:r>
              <a:rPr lang="en"/>
              <a:t>07</a:t>
            </a:r>
            <a:endParaRPr/>
          </a:p>
        </p:txBody>
      </p:sp>
      <p:cxnSp>
        <p:nvCxnSpPr>
          <p:cNvPr id="447" name="Google Shape;447;p26"/>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pic>
        <p:nvPicPr>
          <p:cNvPr id="3" name="Immagine 4" descr="Immagine che contiene logo&#10;&#10;Descrizione generata automaticamente">
            <a:extLst>
              <a:ext uri="{FF2B5EF4-FFF2-40B4-BE49-F238E27FC236}">
                <a16:creationId xmlns:a16="http://schemas.microsoft.com/office/drawing/2014/main" id="{B8F2CE60-244A-39E8-B1E2-19CF43069B92}"/>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666609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0E6E48B-8191-8BB3-6429-0249B1B009E4}"/>
              </a:ext>
            </a:extLst>
          </p:cNvPr>
          <p:cNvSpPr txBox="1"/>
          <p:nvPr/>
        </p:nvSpPr>
        <p:spPr>
          <a:xfrm>
            <a:off x="953467" y="713333"/>
            <a:ext cx="10285200" cy="943200"/>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rmAutofit/>
          </a:bodyPr>
          <a:lstStyle/>
          <a:p>
            <a:pPr>
              <a:lnSpc>
                <a:spcPct val="105000"/>
              </a:lnSpc>
              <a:spcAft>
                <a:spcPts val="600"/>
              </a:spcAft>
              <a:buClr>
                <a:schemeClr val="dk1"/>
              </a:buClr>
              <a:buSzPts val="3000"/>
            </a:pPr>
            <a:r>
              <a:rPr lang="en-US" sz="4000">
                <a:solidFill>
                  <a:schemeClr val="dk1"/>
                </a:solidFill>
                <a:latin typeface="Golos Text Medium"/>
                <a:sym typeface="Golos Text Medium"/>
              </a:rPr>
              <a:t>Conclusioni e sviluppi futuri</a:t>
            </a:r>
          </a:p>
        </p:txBody>
      </p:sp>
      <p:sp>
        <p:nvSpPr>
          <p:cNvPr id="5" name="CasellaDiTesto 4">
            <a:extLst>
              <a:ext uri="{FF2B5EF4-FFF2-40B4-BE49-F238E27FC236}">
                <a16:creationId xmlns:a16="http://schemas.microsoft.com/office/drawing/2014/main" id="{EB775FBB-D616-89E9-B4C9-D096AD0509F7}"/>
              </a:ext>
            </a:extLst>
          </p:cNvPr>
          <p:cNvSpPr txBox="1"/>
          <p:nvPr/>
        </p:nvSpPr>
        <p:spPr>
          <a:xfrm>
            <a:off x="953467" y="1656600"/>
            <a:ext cx="10285200" cy="4488000"/>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rmAutofit/>
          </a:bodyPr>
          <a:lstStyle/>
          <a:p>
            <a:pPr marL="608965" indent="-422910">
              <a:lnSpc>
                <a:spcPct val="105000"/>
              </a:lnSpc>
              <a:spcAft>
                <a:spcPts val="600"/>
              </a:spcAft>
              <a:buClr>
                <a:schemeClr val="dk1"/>
              </a:buClr>
              <a:buSzPts val="1400"/>
              <a:buFont typeface="Golos Text"/>
              <a:buChar char="●"/>
            </a:pPr>
            <a:r>
              <a:rPr lang="it-IT" sz="1700" b="0" i="0" u="none" strike="noStrike" cap="none">
                <a:solidFill>
                  <a:schemeClr val="dk1"/>
                </a:solidFill>
                <a:latin typeface="Golos Text"/>
                <a:ea typeface="Golos Text"/>
                <a:cs typeface="Golos Text"/>
                <a:sym typeface="Golos Text"/>
              </a:rPr>
              <a:t>In conclusione, abbiamo creato un database relazionale per le serie di ”anime” da tre fonti di dati ricavate</a:t>
            </a:r>
            <a:r>
              <a:rPr lang="it-IT" sz="1700">
                <a:solidFill>
                  <a:schemeClr val="dk1"/>
                </a:solidFill>
                <a:latin typeface="Golos Text"/>
                <a:ea typeface="Golos Text"/>
                <a:cs typeface="Golos Text"/>
                <a:sym typeface="Golos Text"/>
              </a:rPr>
              <a:t>  da </a:t>
            </a:r>
            <a:r>
              <a:rPr lang="it-IT" sz="1700" b="0" i="0" u="none" strike="noStrike" cap="none" err="1">
                <a:solidFill>
                  <a:schemeClr val="dk1"/>
                </a:solidFill>
                <a:latin typeface="Golos Text"/>
                <a:ea typeface="Golos Text"/>
                <a:cs typeface="Golos Text"/>
                <a:sym typeface="Golos Text"/>
              </a:rPr>
              <a:t>AnimeWorld</a:t>
            </a:r>
            <a:r>
              <a:rPr lang="it-IT" sz="1700" b="0" i="0" u="none" strike="noStrike" cap="none">
                <a:solidFill>
                  <a:schemeClr val="dk1"/>
                </a:solidFill>
                <a:latin typeface="Golos Text"/>
                <a:ea typeface="Golos Text"/>
                <a:cs typeface="Golos Text"/>
                <a:sym typeface="Golos Text"/>
              </a:rPr>
              <a:t>, </a:t>
            </a:r>
            <a:r>
              <a:rPr lang="it-IT" sz="1700" b="0" i="0" u="none" strike="noStrike" cap="none" err="1">
                <a:solidFill>
                  <a:schemeClr val="dk1"/>
                </a:solidFill>
                <a:latin typeface="Golos Text"/>
                <a:ea typeface="Golos Text"/>
                <a:cs typeface="Golos Text"/>
                <a:sym typeface="Golos Text"/>
              </a:rPr>
              <a:t>AnimeUnity</a:t>
            </a:r>
            <a:r>
              <a:rPr lang="it-IT" sz="1700" b="0" i="0" u="none" strike="noStrike" cap="none">
                <a:solidFill>
                  <a:schemeClr val="dk1"/>
                </a:solidFill>
                <a:latin typeface="Golos Text"/>
                <a:ea typeface="Golos Text"/>
                <a:cs typeface="Golos Text"/>
                <a:sym typeface="Golos Text"/>
              </a:rPr>
              <a:t> e </a:t>
            </a:r>
            <a:r>
              <a:rPr lang="it-IT" sz="1700" b="0" i="0" u="none" strike="noStrike" cap="none" err="1">
                <a:solidFill>
                  <a:schemeClr val="dk1"/>
                </a:solidFill>
                <a:latin typeface="Golos Text"/>
                <a:ea typeface="Golos Text"/>
                <a:cs typeface="Golos Text"/>
                <a:sym typeface="Golos Text"/>
              </a:rPr>
              <a:t>MyAnimeList</a:t>
            </a:r>
            <a:r>
              <a:rPr lang="it-IT" sz="1700" b="0" i="0" u="none" strike="noStrike" cap="none">
                <a:solidFill>
                  <a:schemeClr val="dk1"/>
                </a:solidFill>
                <a:latin typeface="Golos Text"/>
                <a:ea typeface="Golos Text"/>
                <a:cs typeface="Golos Text"/>
                <a:sym typeface="Golos Text"/>
              </a:rPr>
              <a:t>. Il database </a:t>
            </a:r>
            <a:r>
              <a:rPr lang="it-IT" sz="1700">
                <a:solidFill>
                  <a:schemeClr val="dk1"/>
                </a:solidFill>
                <a:latin typeface="Golos Text"/>
                <a:ea typeface="Golos Text"/>
                <a:cs typeface="Golos Text"/>
                <a:sym typeface="Golos Text"/>
              </a:rPr>
              <a:t>così</a:t>
            </a:r>
            <a:r>
              <a:rPr lang="it-IT" sz="1700" b="0" i="0" u="none" strike="noStrike" cap="none">
                <a:solidFill>
                  <a:schemeClr val="dk1"/>
                </a:solidFill>
                <a:latin typeface="Golos Text"/>
                <a:ea typeface="Golos Text"/>
                <a:cs typeface="Golos Text"/>
                <a:sym typeface="Golos Text"/>
              </a:rPr>
              <a:t> ottenuto, contiene tutti i personaggi e gli episodi delle serie, con attributi utili come i rating, lo studio di produzione e il genere, consentendoci di rispondere ai numerosi interrogativi che ci siamo posti.</a:t>
            </a:r>
            <a:endParaRPr lang="it-IT" sz="1700">
              <a:solidFill>
                <a:schemeClr val="dk1"/>
              </a:solidFill>
              <a:latin typeface="Golos Text"/>
              <a:ea typeface="Golos Text"/>
              <a:cs typeface="Golos Text"/>
              <a:sym typeface="Golos Text"/>
            </a:endParaRPr>
          </a:p>
          <a:p>
            <a:pPr marL="608965" indent="-422910">
              <a:lnSpc>
                <a:spcPct val="105000"/>
              </a:lnSpc>
              <a:spcAft>
                <a:spcPts val="600"/>
              </a:spcAft>
              <a:buClr>
                <a:srgbClr val="333746"/>
              </a:buClr>
              <a:buSzPts val="1400"/>
              <a:buFont typeface="Golos Text"/>
              <a:buChar char="●"/>
            </a:pPr>
            <a:endParaRPr lang="it-IT" sz="1700">
              <a:solidFill>
                <a:schemeClr val="dk1"/>
              </a:solidFill>
              <a:latin typeface="Golos Text"/>
              <a:ea typeface="Golos Text"/>
              <a:cs typeface="Golos Text"/>
              <a:sym typeface="Golos Text"/>
            </a:endParaRPr>
          </a:p>
          <a:p>
            <a:pPr marL="608965" indent="-422910">
              <a:lnSpc>
                <a:spcPct val="105000"/>
              </a:lnSpc>
              <a:spcAft>
                <a:spcPts val="600"/>
              </a:spcAft>
              <a:buClr>
                <a:srgbClr val="333746"/>
              </a:buClr>
              <a:buSzPts val="1400"/>
              <a:buFont typeface="Golos Text"/>
              <a:buChar char="●"/>
            </a:pPr>
            <a:r>
              <a:rPr lang="it-IT" sz="1700" b="0" i="0" u="none" strike="noStrike" cap="none">
                <a:solidFill>
                  <a:schemeClr val="dk1"/>
                </a:solidFill>
                <a:latin typeface="Golos Text"/>
                <a:ea typeface="Golos Text"/>
                <a:cs typeface="Golos Text"/>
                <a:sym typeface="Golos Text"/>
              </a:rPr>
              <a:t>Il database può essere arricchito e ampliato ogni volta che vengono aggiornati anime, episodi o personaggi. Siamo soddisfatti che il flusso di lavoro possa essere quasi completamente automatizzato.</a:t>
            </a:r>
            <a:br>
              <a:rPr lang="it-IT" sz="1700" b="0" i="0" u="none" strike="noStrike" cap="none">
                <a:latin typeface="Golos Text"/>
                <a:ea typeface="Golos Text"/>
                <a:cs typeface="Golos Text"/>
              </a:rPr>
            </a:br>
            <a:endParaRPr lang="it-IT" sz="1700" b="0" i="0" u="none" strike="noStrike" cap="none">
              <a:solidFill>
                <a:schemeClr val="dk1"/>
              </a:solidFill>
              <a:latin typeface="Golos Text"/>
              <a:ea typeface="Golos Text"/>
              <a:cs typeface="Golos Text"/>
            </a:endParaRPr>
          </a:p>
          <a:p>
            <a:pPr marL="608965" indent="-422910">
              <a:lnSpc>
                <a:spcPct val="105000"/>
              </a:lnSpc>
              <a:spcAft>
                <a:spcPts val="600"/>
              </a:spcAft>
              <a:buClr>
                <a:schemeClr val="dk1"/>
              </a:buClr>
              <a:buSzPts val="1400"/>
              <a:buFont typeface="Golos Text"/>
              <a:buChar char="●"/>
            </a:pPr>
            <a:r>
              <a:rPr lang="it-IT" sz="1700" b="0" i="0" u="none" strike="noStrike" cap="none">
                <a:solidFill>
                  <a:schemeClr val="dk1"/>
                </a:solidFill>
                <a:latin typeface="Golos Text"/>
                <a:ea typeface="Golos Text"/>
                <a:cs typeface="Golos Text"/>
                <a:sym typeface="Golos Text"/>
              </a:rPr>
              <a:t>Per gli sviluppi futuri, l’automazione è sicuramente interessante e ci permetterebbe di approfondire altri aspetti. La possibile aggiunta di nuovi attributi, come il nome del doppiatore o il sesso dei personaggi principali, potrebbe permetterci di effettuare confronti più complessi per la tabella personaggi, ad esempio osservando quali </a:t>
            </a:r>
            <a:r>
              <a:rPr lang="it-IT" sz="1700">
                <a:solidFill>
                  <a:schemeClr val="dk1"/>
                </a:solidFill>
                <a:latin typeface="Golos Text"/>
                <a:ea typeface="Golos Text"/>
                <a:cs typeface="Golos Text"/>
                <a:sym typeface="Golos Text"/>
              </a:rPr>
              <a:t>doppiatori compaiono</a:t>
            </a:r>
            <a:r>
              <a:rPr lang="it-IT" sz="1700" b="0" i="0" u="none" strike="noStrike" cap="none">
                <a:solidFill>
                  <a:schemeClr val="dk1"/>
                </a:solidFill>
                <a:latin typeface="Golos Text"/>
                <a:ea typeface="Golos Text"/>
                <a:cs typeface="Golos Text"/>
                <a:sym typeface="Golos Text"/>
              </a:rPr>
              <a:t> in serie di successo</a:t>
            </a:r>
            <a:r>
              <a:rPr lang="it-IT" sz="1700">
                <a:solidFill>
                  <a:schemeClr val="dk1"/>
                </a:solidFill>
                <a:latin typeface="Golos Text"/>
                <a:ea typeface="Golos Text"/>
                <a:cs typeface="Golos Text"/>
                <a:sym typeface="Golos Text"/>
              </a:rPr>
              <a:t>.</a:t>
            </a:r>
            <a:endParaRPr lang="it-IT" sz="1700">
              <a:solidFill>
                <a:schemeClr val="dk1"/>
              </a:solidFill>
              <a:latin typeface="Golos Text"/>
              <a:ea typeface="Golos Text"/>
              <a:cs typeface="Golos Text"/>
            </a:endParaRPr>
          </a:p>
        </p:txBody>
      </p:sp>
      <p:pic>
        <p:nvPicPr>
          <p:cNvPr id="3" name="Immagine 4" descr="Immagine che contiene logo&#10;&#10;Descrizione generata automaticamente">
            <a:extLst>
              <a:ext uri="{FF2B5EF4-FFF2-40B4-BE49-F238E27FC236}">
                <a16:creationId xmlns:a16="http://schemas.microsoft.com/office/drawing/2014/main" id="{B9B9A8A4-8366-2D02-6AC2-34C1214BF4B7}"/>
              </a:ext>
            </a:extLst>
          </p:cNvPr>
          <p:cNvPicPr>
            <a:picLocks noChangeAspect="1"/>
          </p:cNvPicPr>
          <p:nvPr/>
        </p:nvPicPr>
        <p:blipFill>
          <a:blip r:embed="rId2"/>
          <a:stretch>
            <a:fillRect/>
          </a:stretch>
        </p:blipFill>
        <p:spPr>
          <a:xfrm>
            <a:off x="320749" y="5972373"/>
            <a:ext cx="669853" cy="725718"/>
          </a:xfrm>
          <a:prstGeom prst="rect">
            <a:avLst/>
          </a:prstGeom>
        </p:spPr>
      </p:pic>
    </p:spTree>
    <p:extLst>
      <p:ext uri="{BB962C8B-B14F-4D97-AF65-F5344CB8AC3E}">
        <p14:creationId xmlns:p14="http://schemas.microsoft.com/office/powerpoint/2010/main" val="233675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prstGeom prst="rect">
            <a:avLst/>
          </a:prstGeom>
        </p:spPr>
        <p:txBody>
          <a:bodyPr spcFirstLastPara="1" wrap="square" lIns="121900" tIns="121900" rIns="121900" bIns="121900" anchor="t" anchorCtr="0">
            <a:noAutofit/>
          </a:bodyPr>
          <a:lstStyle/>
          <a:p>
            <a:r>
              <a:rPr lang="en" sz="6250"/>
              <a:t>Introduzione</a:t>
            </a:r>
          </a:p>
        </p:txBody>
      </p:sp>
      <p:sp>
        <p:nvSpPr>
          <p:cNvPr id="446" name="Google Shape;446;p26"/>
          <p:cNvSpPr txBox="1">
            <a:spLocks noGrp="1"/>
          </p:cNvSpPr>
          <p:nvPr>
            <p:ph type="title" idx="2"/>
          </p:nvPr>
        </p:nvSpPr>
        <p:spPr>
          <a:prstGeom prst="rect">
            <a:avLst/>
          </a:prstGeom>
        </p:spPr>
        <p:txBody>
          <a:bodyPr spcFirstLastPara="1" wrap="square" lIns="121900" tIns="121900" rIns="121900" bIns="121900" anchor="t" anchorCtr="0">
            <a:noAutofit/>
          </a:bodyPr>
          <a:lstStyle/>
          <a:p>
            <a:r>
              <a:rPr lang="en"/>
              <a:t>01</a:t>
            </a:r>
            <a:endParaRPr/>
          </a:p>
        </p:txBody>
      </p:sp>
      <p:cxnSp>
        <p:nvCxnSpPr>
          <p:cNvPr id="447" name="Google Shape;447;p26"/>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pic>
        <p:nvPicPr>
          <p:cNvPr id="3" name="Immagine 4" descr="Immagine che contiene logo&#10;&#10;Descrizione generata automaticamente">
            <a:extLst>
              <a:ext uri="{FF2B5EF4-FFF2-40B4-BE49-F238E27FC236}">
                <a16:creationId xmlns:a16="http://schemas.microsoft.com/office/drawing/2014/main" id="{6F250BAD-F043-342C-E069-54CFF0D977AC}"/>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3777760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egnaposto contenuto 2">
            <a:extLst>
              <a:ext uri="{FF2B5EF4-FFF2-40B4-BE49-F238E27FC236}">
                <a16:creationId xmlns:a16="http://schemas.microsoft.com/office/drawing/2014/main" id="{6F58E80A-003C-7257-9F4A-B21099816860}"/>
              </a:ext>
            </a:extLst>
          </p:cNvPr>
          <p:cNvGraphicFramePr>
            <a:graphicFrameLocks noGrp="1"/>
          </p:cNvGraphicFramePr>
          <p:nvPr>
            <p:ph idx="1"/>
            <p:extLst>
              <p:ext uri="{D42A27DB-BD31-4B8C-83A1-F6EECF244321}">
                <p14:modId xmlns:p14="http://schemas.microsoft.com/office/powerpoint/2010/main" val="1202707325"/>
              </p:ext>
            </p:extLst>
          </p:nvPr>
        </p:nvGraphicFramePr>
        <p:xfrm>
          <a:off x="954088" y="1657350"/>
          <a:ext cx="10283825" cy="4487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Immagine 4" descr="Immagine che contiene logo&#10;&#10;Descrizione generata automaticamente">
            <a:extLst>
              <a:ext uri="{FF2B5EF4-FFF2-40B4-BE49-F238E27FC236}">
                <a16:creationId xmlns:a16="http://schemas.microsoft.com/office/drawing/2014/main" id="{BE72BF0C-A6FA-17D5-7804-94E5238D2EB1}"/>
              </a:ext>
            </a:extLst>
          </p:cNvPr>
          <p:cNvPicPr>
            <a:picLocks noChangeAspect="1"/>
          </p:cNvPicPr>
          <p:nvPr/>
        </p:nvPicPr>
        <p:blipFill>
          <a:blip r:embed="rId7"/>
          <a:stretch>
            <a:fillRect/>
          </a:stretch>
        </p:blipFill>
        <p:spPr>
          <a:xfrm>
            <a:off x="320749" y="5972373"/>
            <a:ext cx="669853" cy="725718"/>
          </a:xfrm>
          <a:prstGeom prst="rect">
            <a:avLst/>
          </a:prstGeom>
        </p:spPr>
      </p:pic>
    </p:spTree>
    <p:extLst>
      <p:ext uri="{BB962C8B-B14F-4D97-AF65-F5344CB8AC3E}">
        <p14:creationId xmlns:p14="http://schemas.microsoft.com/office/powerpoint/2010/main" val="1708797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69017F-29A2-F29E-49BA-AF43EC5D0562}"/>
              </a:ext>
            </a:extLst>
          </p:cNvPr>
          <p:cNvSpPr>
            <a:spLocks noGrp="1"/>
          </p:cNvSpPr>
          <p:nvPr>
            <p:ph type="title"/>
          </p:nvPr>
        </p:nvSpPr>
        <p:spPr/>
        <p:txBody>
          <a:bodyPr/>
          <a:lstStyle/>
          <a:p>
            <a:r>
              <a:rPr lang="it-IT"/>
              <a:t>Obiettivi</a:t>
            </a:r>
          </a:p>
        </p:txBody>
      </p:sp>
      <p:sp>
        <p:nvSpPr>
          <p:cNvPr id="3" name="Segnaposto contenuto 2">
            <a:extLst>
              <a:ext uri="{FF2B5EF4-FFF2-40B4-BE49-F238E27FC236}">
                <a16:creationId xmlns:a16="http://schemas.microsoft.com/office/drawing/2014/main" id="{69411096-A2E4-C2E1-CE6C-1DE12CC8BEFA}"/>
              </a:ext>
            </a:extLst>
          </p:cNvPr>
          <p:cNvSpPr>
            <a:spLocks noGrp="1"/>
          </p:cNvSpPr>
          <p:nvPr>
            <p:ph idx="1"/>
          </p:nvPr>
        </p:nvSpPr>
        <p:spPr/>
        <p:txBody>
          <a:bodyPr/>
          <a:lstStyle/>
          <a:p>
            <a:pPr>
              <a:buFont typeface="Wingdings" pitchFamily="2" charset="2"/>
              <a:buChar char="q"/>
            </a:pPr>
            <a:r>
              <a:rPr lang="it-IT" b="0" i="0" u="none" strike="noStrike">
                <a:effectLst/>
                <a:latin typeface="Arial" panose="020B0604020202020204" pitchFamily="34" charset="0"/>
              </a:rPr>
              <a:t>La popolarità degli anime può variare a seconda del pubblico e della regione geografica. Il nostro obiettivo è identificare eventuali differenze nella popolarit</a:t>
            </a:r>
            <a:r>
              <a:rPr lang="it-IT">
                <a:latin typeface="Arial" panose="020B0604020202020204" pitchFamily="34" charset="0"/>
              </a:rPr>
              <a:t>à</a:t>
            </a:r>
            <a:r>
              <a:rPr lang="it-IT" b="0" i="0" u="none" strike="noStrike">
                <a:effectLst/>
                <a:latin typeface="Arial" panose="020B0604020202020204" pitchFamily="34" charset="0"/>
              </a:rPr>
              <a:t> degli anime tra gli utenti globali e quelli italiani, con particolare focus sulla Top 100 per ciascuna fonte.</a:t>
            </a:r>
          </a:p>
          <a:p>
            <a:pPr marL="139700" indent="0">
              <a:buNone/>
            </a:pPr>
            <a:endParaRPr lang="it-IT" b="0" i="0" u="none" strike="noStrike">
              <a:effectLst/>
              <a:latin typeface="Arial" panose="020B0604020202020204" pitchFamily="34" charset="0"/>
            </a:endParaRPr>
          </a:p>
          <a:p>
            <a:pPr>
              <a:buFont typeface="Wingdings" pitchFamily="2" charset="2"/>
              <a:buChar char="q"/>
            </a:pPr>
            <a:r>
              <a:rPr lang="it-IT" b="0" i="0" u="none" strike="noStrike">
                <a:effectLst/>
                <a:latin typeface="Arial" panose="020B0604020202020204" pitchFamily="34" charset="0"/>
              </a:rPr>
              <a:t>Le domande centrali a cui vogliamo rispondere sono le seguenti:</a:t>
            </a:r>
          </a:p>
          <a:p>
            <a:pPr lvl="1">
              <a:buFont typeface="Arial" panose="020B0604020202020204" pitchFamily="34" charset="0"/>
              <a:buChar char="•"/>
            </a:pPr>
            <a:r>
              <a:rPr lang="it-IT" b="0" i="0" u="none" strike="noStrike">
                <a:effectLst/>
                <a:latin typeface="Arial" panose="020B0604020202020204" pitchFamily="34" charset="0"/>
              </a:rPr>
              <a:t>un titolo amato all’estero è apprezzato anche in Italia?</a:t>
            </a:r>
          </a:p>
          <a:p>
            <a:pPr lvl="1">
              <a:buFont typeface="Arial" panose="020B0604020202020204" pitchFamily="34" charset="0"/>
              <a:buChar char="•"/>
            </a:pPr>
            <a:r>
              <a:rPr lang="it-IT" b="0" i="0" u="none" strike="noStrike">
                <a:effectLst/>
                <a:latin typeface="Arial" panose="020B0604020202020204" pitchFamily="34" charset="0"/>
              </a:rPr>
              <a:t>quali sono le caratteristiche che rendono un anime più popolare tra il pubblico?</a:t>
            </a:r>
            <a:br>
              <a:rPr lang="it-IT"/>
            </a:br>
            <a:endParaRPr lang="it-IT" b="0" i="0" u="none" strike="noStrike">
              <a:effectLst/>
              <a:latin typeface="Arial" panose="020B0604020202020204" pitchFamily="34" charset="0"/>
            </a:endParaRPr>
          </a:p>
          <a:p>
            <a:pPr>
              <a:buFont typeface="Wingdings" pitchFamily="2" charset="2"/>
              <a:buChar char="q"/>
            </a:pPr>
            <a:r>
              <a:rPr lang="it-IT" b="0" i="0" u="none" strike="noStrike">
                <a:effectLst/>
                <a:latin typeface="Arial" panose="020B0604020202020204" pitchFamily="34" charset="0"/>
              </a:rPr>
              <a:t>Le fonti di riferimento sono:</a:t>
            </a:r>
          </a:p>
          <a:p>
            <a:pPr lvl="1">
              <a:buFont typeface="Arial" panose="020B0604020202020204" pitchFamily="34" charset="0"/>
              <a:buChar char="•"/>
            </a:pPr>
            <a:r>
              <a:rPr lang="it-IT" b="0" i="0" u="none" strike="noStrike" err="1">
                <a:effectLst/>
                <a:latin typeface="Arial" panose="020B0604020202020204" pitchFamily="34" charset="0"/>
              </a:rPr>
              <a:t>AnimeUnity</a:t>
            </a:r>
            <a:r>
              <a:rPr lang="it-IT" b="0" i="0" u="none" strike="noStrike">
                <a:effectLst/>
                <a:latin typeface="Arial" panose="020B0604020202020204" pitchFamily="34" charset="0"/>
              </a:rPr>
              <a:t> (fonte italiana);</a:t>
            </a:r>
          </a:p>
          <a:p>
            <a:pPr lvl="1">
              <a:buFont typeface="Arial" panose="020B0604020202020204" pitchFamily="34" charset="0"/>
              <a:buChar char="•"/>
            </a:pPr>
            <a:r>
              <a:rPr lang="it-IT" err="1">
                <a:latin typeface="Arial" panose="020B0604020202020204" pitchFamily="34" charset="0"/>
              </a:rPr>
              <a:t>AnimeWorld</a:t>
            </a:r>
            <a:r>
              <a:rPr lang="it-IT">
                <a:latin typeface="Arial" panose="020B0604020202020204" pitchFamily="34" charset="0"/>
              </a:rPr>
              <a:t> (</a:t>
            </a:r>
            <a:r>
              <a:rPr lang="it-IT" b="0" i="0" u="none" strike="noStrike">
                <a:effectLst/>
                <a:latin typeface="Arial" panose="020B0604020202020204" pitchFamily="34" charset="0"/>
              </a:rPr>
              <a:t>fonte italiana</a:t>
            </a:r>
            <a:r>
              <a:rPr lang="it-IT">
                <a:latin typeface="Arial" panose="020B0604020202020204" pitchFamily="34" charset="0"/>
              </a:rPr>
              <a:t>);</a:t>
            </a:r>
          </a:p>
          <a:p>
            <a:pPr lvl="1">
              <a:buFont typeface="Arial" panose="020B0604020202020204" pitchFamily="34" charset="0"/>
              <a:buChar char="•"/>
            </a:pPr>
            <a:r>
              <a:rPr lang="it-IT" b="0" i="0" u="none" strike="noStrike" err="1">
                <a:effectLst/>
                <a:latin typeface="Arial" panose="020B0604020202020204" pitchFamily="34" charset="0"/>
              </a:rPr>
              <a:t>MyAnimeList</a:t>
            </a:r>
            <a:r>
              <a:rPr lang="it-IT" b="0" i="0" u="none" strike="noStrike">
                <a:effectLst/>
                <a:latin typeface="Arial" panose="020B0604020202020204" pitchFamily="34" charset="0"/>
              </a:rPr>
              <a:t> (fonte mondiale).</a:t>
            </a:r>
          </a:p>
        </p:txBody>
      </p:sp>
      <p:pic>
        <p:nvPicPr>
          <p:cNvPr id="5" name="Immagine 4" descr="Immagine che contiene logo&#10;&#10;Descrizione generata automaticamente">
            <a:extLst>
              <a:ext uri="{FF2B5EF4-FFF2-40B4-BE49-F238E27FC236}">
                <a16:creationId xmlns:a16="http://schemas.microsoft.com/office/drawing/2014/main" id="{04F78488-EEE3-B1D6-E4CD-06A2C569CFB0}"/>
              </a:ext>
            </a:extLst>
          </p:cNvPr>
          <p:cNvPicPr>
            <a:picLocks noChangeAspect="1"/>
          </p:cNvPicPr>
          <p:nvPr/>
        </p:nvPicPr>
        <p:blipFill>
          <a:blip r:embed="rId2"/>
          <a:stretch>
            <a:fillRect/>
          </a:stretch>
        </p:blipFill>
        <p:spPr>
          <a:xfrm>
            <a:off x="320749" y="5972373"/>
            <a:ext cx="669853" cy="725718"/>
          </a:xfrm>
          <a:prstGeom prst="rect">
            <a:avLst/>
          </a:prstGeom>
        </p:spPr>
      </p:pic>
    </p:spTree>
    <p:extLst>
      <p:ext uri="{BB962C8B-B14F-4D97-AF65-F5344CB8AC3E}">
        <p14:creationId xmlns:p14="http://schemas.microsoft.com/office/powerpoint/2010/main" val="2291927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1C3F2D-7414-669B-2124-27991128E719}"/>
              </a:ext>
            </a:extLst>
          </p:cNvPr>
          <p:cNvSpPr>
            <a:spLocks noGrp="1"/>
          </p:cNvSpPr>
          <p:nvPr>
            <p:ph type="title"/>
          </p:nvPr>
        </p:nvSpPr>
        <p:spPr/>
        <p:txBody>
          <a:bodyPr/>
          <a:lstStyle/>
          <a:p>
            <a:r>
              <a:rPr lang="it-IT"/>
              <a:t>Metriche di Valutazione</a:t>
            </a:r>
          </a:p>
        </p:txBody>
      </p:sp>
      <p:sp>
        <p:nvSpPr>
          <p:cNvPr id="3" name="Segnaposto contenuto 2">
            <a:extLst>
              <a:ext uri="{FF2B5EF4-FFF2-40B4-BE49-F238E27FC236}">
                <a16:creationId xmlns:a16="http://schemas.microsoft.com/office/drawing/2014/main" id="{C46DD4A8-7F7A-E8E9-80F1-03FAF202A9DC}"/>
              </a:ext>
            </a:extLst>
          </p:cNvPr>
          <p:cNvSpPr>
            <a:spLocks noGrp="1"/>
          </p:cNvSpPr>
          <p:nvPr>
            <p:ph idx="1"/>
          </p:nvPr>
        </p:nvSpPr>
        <p:spPr/>
        <p:txBody>
          <a:bodyPr/>
          <a:lstStyle/>
          <a:p>
            <a:pPr>
              <a:buFont typeface="Wingdings" pitchFamily="2" charset="2"/>
              <a:buChar char="q"/>
            </a:pPr>
            <a:r>
              <a:rPr lang="it-IT" b="0" i="0" u="none" strike="noStrike">
                <a:effectLst/>
                <a:latin typeface="Arial" panose="020B0604020202020204" pitchFamily="34" charset="0"/>
              </a:rPr>
              <a:t>L’idea di confrontare due piattaforme di streaming con un database online nasce a seguito dell’impossibilit</a:t>
            </a:r>
            <a:r>
              <a:rPr lang="it-IT">
                <a:latin typeface="Arial" panose="020B0604020202020204" pitchFamily="34" charset="0"/>
              </a:rPr>
              <a:t>à</a:t>
            </a:r>
            <a:r>
              <a:rPr lang="it-IT" b="0" i="0" u="none" strike="noStrike">
                <a:effectLst/>
                <a:latin typeface="Arial" panose="020B0604020202020204" pitchFamily="34" charset="0"/>
              </a:rPr>
              <a:t> di avere un repertorio italiano che svolga la stessa funzione e sia anche popolare. Le metriche di valutazione utilizzate per confrontare i diversi titoli sono:</a:t>
            </a:r>
          </a:p>
          <a:p>
            <a:pPr lvl="1">
              <a:buFont typeface="Arial" panose="020B0604020202020204" pitchFamily="34" charset="0"/>
              <a:buChar char="•"/>
            </a:pPr>
            <a:r>
              <a:rPr lang="it-IT" sz="1850" b="1">
                <a:latin typeface="Arial"/>
              </a:rPr>
              <a:t>Rating</a:t>
            </a:r>
            <a:r>
              <a:rPr lang="it-IT" sz="1850">
                <a:latin typeface="Arial"/>
              </a:rPr>
              <a:t>:</a:t>
            </a:r>
            <a:r>
              <a:rPr lang="it-IT" sz="1850" b="0" i="0" u="none" strike="noStrike">
                <a:effectLst/>
                <a:latin typeface="Arial"/>
              </a:rPr>
              <a:t> si riferisce al punteggio numerico che un utente assegna a un anime che ha guardato; </a:t>
            </a:r>
            <a:r>
              <a:rPr lang="it-IT" sz="1850">
                <a:latin typeface="Arial"/>
              </a:rPr>
              <a:t>l</a:t>
            </a:r>
            <a:r>
              <a:rPr lang="it-IT" sz="1850" b="0" i="0" u="none" strike="noStrike">
                <a:effectLst/>
                <a:latin typeface="Arial"/>
              </a:rPr>
              <a:t>a scala di valutazione va da 1 a 10.</a:t>
            </a:r>
          </a:p>
          <a:p>
            <a:pPr lvl="1">
              <a:buFont typeface="Arial" panose="020B0604020202020204" pitchFamily="34" charset="0"/>
              <a:buChar char="•"/>
            </a:pPr>
            <a:r>
              <a:rPr lang="it-IT" sz="1850" b="1">
                <a:latin typeface="Arial"/>
              </a:rPr>
              <a:t>Numero di visualizzazioni</a:t>
            </a:r>
            <a:r>
              <a:rPr lang="it-IT" sz="1850" b="0" i="0" u="none" strike="noStrike">
                <a:effectLst/>
                <a:latin typeface="Arial"/>
              </a:rPr>
              <a:t>: indicano il numero di visite o visualizzazioni della pagina del titolo;</a:t>
            </a:r>
          </a:p>
          <a:p>
            <a:pPr lvl="1">
              <a:buFont typeface="Arial" panose="020B0604020202020204" pitchFamily="34" charset="0"/>
              <a:buChar char="•"/>
            </a:pPr>
            <a:endParaRPr lang="it-IT">
              <a:latin typeface="Arial" panose="020B0604020202020204" pitchFamily="34" charset="0"/>
            </a:endParaRPr>
          </a:p>
          <a:p>
            <a:pPr>
              <a:buFont typeface="Wingdings" pitchFamily="2" charset="2"/>
              <a:buChar char="q"/>
            </a:pPr>
            <a:r>
              <a:rPr lang="it-IT" b="0" i="0" u="none" strike="noStrike">
                <a:effectLst/>
                <a:latin typeface="Arial" panose="020B0604020202020204" pitchFamily="34" charset="0"/>
              </a:rPr>
              <a:t>Attributi che rispecchiano le metriche, rispettivamente a ciascuna fonte:</a:t>
            </a:r>
          </a:p>
          <a:p>
            <a:pPr lvl="1">
              <a:buFont typeface="Arial" panose="020B0604020202020204" pitchFamily="34" charset="0"/>
              <a:buChar char="•"/>
            </a:pPr>
            <a:r>
              <a:rPr lang="it-IT" sz="1850" err="1">
                <a:latin typeface="Arial"/>
              </a:rPr>
              <a:t>AnimeUnity</a:t>
            </a:r>
            <a:r>
              <a:rPr lang="it-IT" sz="1850">
                <a:latin typeface="Arial"/>
              </a:rPr>
              <a:t>: ‘Score’ (combinazione di ‘Favoriti’ e ‘Visualizzazioni’);</a:t>
            </a:r>
            <a:endParaRPr lang="it-IT" sz="1850" b="0" i="0" u="none" strike="noStrike">
              <a:effectLst/>
              <a:latin typeface="Arial"/>
            </a:endParaRPr>
          </a:p>
          <a:p>
            <a:pPr lvl="1">
              <a:buFont typeface="Arial" panose="020B0604020202020204" pitchFamily="34" charset="0"/>
              <a:buChar char="•"/>
            </a:pPr>
            <a:r>
              <a:rPr lang="it-IT" b="0" i="0" u="none" strike="noStrike" err="1">
                <a:effectLst/>
                <a:latin typeface="Arial" panose="020B0604020202020204" pitchFamily="34" charset="0"/>
              </a:rPr>
              <a:t>AnimeWorld</a:t>
            </a:r>
            <a:r>
              <a:rPr lang="it-IT" b="0" i="0" u="none" strike="noStrike">
                <a:effectLst/>
                <a:latin typeface="Arial" panose="020B0604020202020204" pitchFamily="34" charset="0"/>
              </a:rPr>
              <a:t>: ‘Rating’ e ‘Visualizzazioni’;</a:t>
            </a:r>
          </a:p>
          <a:p>
            <a:pPr lvl="1">
              <a:buFont typeface="Arial" panose="020B0604020202020204" pitchFamily="34" charset="0"/>
              <a:buChar char="•"/>
            </a:pPr>
            <a:r>
              <a:rPr lang="it-IT" err="1">
                <a:latin typeface="Arial" panose="020B0604020202020204" pitchFamily="34" charset="0"/>
              </a:rPr>
              <a:t>MyAnimeList</a:t>
            </a:r>
            <a:r>
              <a:rPr lang="it-IT">
                <a:latin typeface="Arial" panose="020B0604020202020204" pitchFamily="34" charset="0"/>
              </a:rPr>
              <a:t>: ‘Score’ e ‘</a:t>
            </a:r>
            <a:r>
              <a:rPr lang="it-IT" err="1">
                <a:latin typeface="Arial" panose="020B0604020202020204" pitchFamily="34" charset="0"/>
              </a:rPr>
              <a:t>Popularity</a:t>
            </a:r>
            <a:r>
              <a:rPr lang="it-IT">
                <a:latin typeface="Arial" panose="020B0604020202020204" pitchFamily="34" charset="0"/>
              </a:rPr>
              <a:t>’.</a:t>
            </a:r>
            <a:endParaRPr lang="it-IT" b="0" i="0" u="none" strike="noStrike">
              <a:effectLst/>
              <a:latin typeface="Arial" panose="020B0604020202020204" pitchFamily="34" charset="0"/>
            </a:endParaRPr>
          </a:p>
          <a:p>
            <a:pPr lvl="1">
              <a:buFont typeface="Arial" panose="020B0604020202020204" pitchFamily="34" charset="0"/>
              <a:buChar char="•"/>
            </a:pPr>
            <a:endParaRPr lang="it-IT" b="0" i="0" u="none" strike="noStrike">
              <a:effectLst/>
              <a:latin typeface="Arial" panose="020B0604020202020204" pitchFamily="34" charset="0"/>
            </a:endParaRPr>
          </a:p>
          <a:p>
            <a:pPr lvl="1">
              <a:buFont typeface="Arial" panose="020B0604020202020204" pitchFamily="34" charset="0"/>
              <a:buChar char="•"/>
            </a:pPr>
            <a:endParaRPr lang="it-IT" b="0" i="0" u="none" strike="noStrike">
              <a:effectLst/>
              <a:latin typeface="Arial" panose="020B0604020202020204" pitchFamily="34" charset="0"/>
            </a:endParaRPr>
          </a:p>
        </p:txBody>
      </p:sp>
      <p:pic>
        <p:nvPicPr>
          <p:cNvPr id="5" name="Immagine 4" descr="Immagine che contiene logo&#10;&#10;Descrizione generata automaticamente">
            <a:extLst>
              <a:ext uri="{FF2B5EF4-FFF2-40B4-BE49-F238E27FC236}">
                <a16:creationId xmlns:a16="http://schemas.microsoft.com/office/drawing/2014/main" id="{68C1A6F7-DD44-03F3-1EA7-B2F6497D2D44}"/>
              </a:ext>
            </a:extLst>
          </p:cNvPr>
          <p:cNvPicPr>
            <a:picLocks noChangeAspect="1"/>
          </p:cNvPicPr>
          <p:nvPr/>
        </p:nvPicPr>
        <p:blipFill>
          <a:blip r:embed="rId2"/>
          <a:stretch>
            <a:fillRect/>
          </a:stretch>
        </p:blipFill>
        <p:spPr>
          <a:xfrm>
            <a:off x="320749" y="5972373"/>
            <a:ext cx="669853" cy="725718"/>
          </a:xfrm>
          <a:prstGeom prst="rect">
            <a:avLst/>
          </a:prstGeom>
        </p:spPr>
      </p:pic>
    </p:spTree>
    <p:extLst>
      <p:ext uri="{BB962C8B-B14F-4D97-AF65-F5344CB8AC3E}">
        <p14:creationId xmlns:p14="http://schemas.microsoft.com/office/powerpoint/2010/main" val="3444094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6894AF-7219-1D91-B170-56D6BE8804ED}"/>
              </a:ext>
            </a:extLst>
          </p:cNvPr>
          <p:cNvSpPr>
            <a:spLocks noGrp="1"/>
          </p:cNvSpPr>
          <p:nvPr>
            <p:ph type="title"/>
          </p:nvPr>
        </p:nvSpPr>
        <p:spPr>
          <a:xfrm>
            <a:off x="953400" y="533451"/>
            <a:ext cx="10285200" cy="659204"/>
          </a:xfrm>
        </p:spPr>
        <p:txBody>
          <a:bodyPr/>
          <a:lstStyle/>
          <a:p>
            <a:r>
              <a:rPr lang="it-IT"/>
              <a:t>Workflow</a:t>
            </a:r>
            <a:br>
              <a:rPr lang="it-IT"/>
            </a:br>
            <a:endParaRPr lang="it-IT"/>
          </a:p>
        </p:txBody>
      </p:sp>
      <p:pic>
        <p:nvPicPr>
          <p:cNvPr id="5" name="Segnaposto contenuto 4" descr="Immagine che contiene diagramma, testo, Piano, schizzo&#10;&#10;Descrizione generata automaticamente">
            <a:extLst>
              <a:ext uri="{FF2B5EF4-FFF2-40B4-BE49-F238E27FC236}">
                <a16:creationId xmlns:a16="http://schemas.microsoft.com/office/drawing/2014/main" id="{0DC2F8C7-3051-39EF-C950-D28FD94BEECB}"/>
              </a:ext>
            </a:extLst>
          </p:cNvPr>
          <p:cNvPicPr>
            <a:picLocks noGrp="1" noChangeAspect="1"/>
          </p:cNvPicPr>
          <p:nvPr>
            <p:ph idx="1"/>
          </p:nvPr>
        </p:nvPicPr>
        <p:blipFill>
          <a:blip r:embed="rId2"/>
          <a:stretch>
            <a:fillRect/>
          </a:stretch>
        </p:blipFill>
        <p:spPr>
          <a:xfrm>
            <a:off x="2119132" y="1657350"/>
            <a:ext cx="7953737" cy="4487863"/>
          </a:xfrm>
        </p:spPr>
      </p:pic>
      <p:pic>
        <p:nvPicPr>
          <p:cNvPr id="4" name="Immagine 4" descr="Immagine che contiene logo&#10;&#10;Descrizione generata automaticamente">
            <a:extLst>
              <a:ext uri="{FF2B5EF4-FFF2-40B4-BE49-F238E27FC236}">
                <a16:creationId xmlns:a16="http://schemas.microsoft.com/office/drawing/2014/main" id="{400E7F71-C368-4C50-638A-B2A60EF518E5}"/>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2207785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prstGeom prst="rect">
            <a:avLst/>
          </a:prstGeom>
        </p:spPr>
        <p:txBody>
          <a:bodyPr spcFirstLastPara="1" wrap="square" lIns="121900" tIns="121900" rIns="121900" bIns="121900" anchor="t" anchorCtr="0">
            <a:noAutofit/>
          </a:bodyPr>
          <a:lstStyle/>
          <a:p>
            <a:r>
              <a:rPr lang="en" sz="6250"/>
              <a:t>Acquisizione</a:t>
            </a:r>
            <a:br>
              <a:rPr lang="en" sz="6250"/>
            </a:br>
            <a:r>
              <a:rPr lang="en" sz="6250"/>
              <a:t>Dati</a:t>
            </a:r>
          </a:p>
        </p:txBody>
      </p:sp>
      <p:sp>
        <p:nvSpPr>
          <p:cNvPr id="446" name="Google Shape;446;p26"/>
          <p:cNvSpPr txBox="1">
            <a:spLocks noGrp="1"/>
          </p:cNvSpPr>
          <p:nvPr>
            <p:ph type="title" idx="2"/>
          </p:nvPr>
        </p:nvSpPr>
        <p:spPr>
          <a:prstGeom prst="rect">
            <a:avLst/>
          </a:prstGeom>
        </p:spPr>
        <p:txBody>
          <a:bodyPr spcFirstLastPara="1" wrap="square" lIns="121900" tIns="121900" rIns="121900" bIns="121900" anchor="t" anchorCtr="0">
            <a:noAutofit/>
          </a:bodyPr>
          <a:lstStyle/>
          <a:p>
            <a:r>
              <a:rPr lang="en"/>
              <a:t>02</a:t>
            </a:r>
            <a:endParaRPr/>
          </a:p>
        </p:txBody>
      </p:sp>
      <p:cxnSp>
        <p:nvCxnSpPr>
          <p:cNvPr id="447" name="Google Shape;447;p26"/>
          <p:cNvCxnSpPr/>
          <p:nvPr/>
        </p:nvCxnSpPr>
        <p:spPr>
          <a:xfrm>
            <a:off x="2488533" y="1574400"/>
            <a:ext cx="736800" cy="0"/>
          </a:xfrm>
          <a:prstGeom prst="straightConnector1">
            <a:avLst/>
          </a:prstGeom>
          <a:noFill/>
          <a:ln w="19050" cap="flat" cmpd="sng">
            <a:solidFill>
              <a:schemeClr val="dk1"/>
            </a:solidFill>
            <a:prstDash val="solid"/>
            <a:round/>
            <a:headEnd type="none" w="med" len="med"/>
            <a:tailEnd type="stealth" w="med" len="med"/>
          </a:ln>
        </p:spPr>
      </p:cxnSp>
      <p:pic>
        <p:nvPicPr>
          <p:cNvPr id="3" name="Immagine 4" descr="Immagine che contiene logo&#10;&#10;Descrizione generata automaticamente">
            <a:extLst>
              <a:ext uri="{FF2B5EF4-FFF2-40B4-BE49-F238E27FC236}">
                <a16:creationId xmlns:a16="http://schemas.microsoft.com/office/drawing/2014/main" id="{982CAD5E-A9AA-846B-8EE6-41060C3C8697}"/>
              </a:ext>
            </a:extLst>
          </p:cNvPr>
          <p:cNvPicPr>
            <a:picLocks noChangeAspect="1"/>
          </p:cNvPicPr>
          <p:nvPr/>
        </p:nvPicPr>
        <p:blipFill>
          <a:blip r:embed="rId3"/>
          <a:stretch>
            <a:fillRect/>
          </a:stretch>
        </p:blipFill>
        <p:spPr>
          <a:xfrm>
            <a:off x="320749" y="5972373"/>
            <a:ext cx="669853" cy="725718"/>
          </a:xfrm>
          <a:prstGeom prst="rect">
            <a:avLst/>
          </a:prstGeom>
        </p:spPr>
      </p:pic>
    </p:spTree>
    <p:extLst>
      <p:ext uri="{BB962C8B-B14F-4D97-AF65-F5344CB8AC3E}">
        <p14:creationId xmlns:p14="http://schemas.microsoft.com/office/powerpoint/2010/main" val="2585448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556687-C788-8A73-B97F-8CB1134E6E1A}"/>
              </a:ext>
            </a:extLst>
          </p:cNvPr>
          <p:cNvSpPr>
            <a:spLocks noGrp="1"/>
          </p:cNvSpPr>
          <p:nvPr>
            <p:ph type="title"/>
          </p:nvPr>
        </p:nvSpPr>
        <p:spPr/>
        <p:txBody>
          <a:bodyPr/>
          <a:lstStyle/>
          <a:p>
            <a:r>
              <a:rPr lang="it-IT"/>
              <a:t>Acquisizione Dati</a:t>
            </a:r>
          </a:p>
        </p:txBody>
      </p:sp>
      <p:sp>
        <p:nvSpPr>
          <p:cNvPr id="3" name="Segnaposto contenuto 2">
            <a:extLst>
              <a:ext uri="{FF2B5EF4-FFF2-40B4-BE49-F238E27FC236}">
                <a16:creationId xmlns:a16="http://schemas.microsoft.com/office/drawing/2014/main" id="{CE2BBE11-5B8A-3AFB-157E-F06F03FFEF02}"/>
              </a:ext>
            </a:extLst>
          </p:cNvPr>
          <p:cNvSpPr>
            <a:spLocks noGrp="1"/>
          </p:cNvSpPr>
          <p:nvPr>
            <p:ph idx="1"/>
          </p:nvPr>
        </p:nvSpPr>
        <p:spPr/>
        <p:txBody>
          <a:bodyPr/>
          <a:lstStyle/>
          <a:p>
            <a:r>
              <a:rPr lang="it-IT" sz="1850" err="1"/>
              <a:t>AnimeUnity</a:t>
            </a:r>
            <a:r>
              <a:rPr lang="it-IT" sz="1850"/>
              <a:t> API;</a:t>
            </a:r>
          </a:p>
          <a:p>
            <a:r>
              <a:rPr lang="it-IT" sz="1850" err="1"/>
              <a:t>AnimeWorld</a:t>
            </a:r>
            <a:r>
              <a:rPr lang="it-IT" sz="1850"/>
              <a:t> </a:t>
            </a:r>
            <a:r>
              <a:rPr lang="it-IT" sz="1850" err="1"/>
              <a:t>Scraping</a:t>
            </a:r>
            <a:r>
              <a:rPr lang="it-IT" sz="1850"/>
              <a:t>;</a:t>
            </a:r>
          </a:p>
          <a:p>
            <a:r>
              <a:rPr lang="it-IT" sz="1850" err="1"/>
              <a:t>MyAnimeList</a:t>
            </a:r>
            <a:r>
              <a:rPr lang="it-IT" sz="1850"/>
              <a:t> </a:t>
            </a:r>
            <a:r>
              <a:rPr lang="it-IT" sz="1850" err="1"/>
              <a:t>Scraping</a:t>
            </a:r>
            <a:r>
              <a:rPr lang="it-IT" sz="1850"/>
              <a:t>.</a:t>
            </a:r>
          </a:p>
          <a:p>
            <a:pPr>
              <a:lnSpc>
                <a:spcPct val="114999"/>
              </a:lnSpc>
            </a:pPr>
            <a:endParaRPr lang="it-IT" sz="1850"/>
          </a:p>
          <a:p>
            <a:pPr>
              <a:lnSpc>
                <a:spcPct val="114999"/>
              </a:lnSpc>
            </a:pPr>
            <a:endParaRPr lang="it-IT" sz="1850"/>
          </a:p>
        </p:txBody>
      </p:sp>
      <p:sp>
        <p:nvSpPr>
          <p:cNvPr id="9" name="Decisione 8">
            <a:extLst>
              <a:ext uri="{FF2B5EF4-FFF2-40B4-BE49-F238E27FC236}">
                <a16:creationId xmlns:a16="http://schemas.microsoft.com/office/drawing/2014/main" id="{2C8A1B62-8F1F-4BC6-40F0-AA329DB0FAAE}"/>
              </a:ext>
            </a:extLst>
          </p:cNvPr>
          <p:cNvSpPr/>
          <p:nvPr/>
        </p:nvSpPr>
        <p:spPr>
          <a:xfrm>
            <a:off x="8645504" y="3190307"/>
            <a:ext cx="1172287" cy="1024667"/>
          </a:xfrm>
          <a:prstGeom prst="flowChartDecision">
            <a:avLst/>
          </a:prstGeom>
          <a:solidFill>
            <a:srgbClr val="DE68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Decisione 9">
            <a:extLst>
              <a:ext uri="{FF2B5EF4-FFF2-40B4-BE49-F238E27FC236}">
                <a16:creationId xmlns:a16="http://schemas.microsoft.com/office/drawing/2014/main" id="{170D01D4-9D50-FF2C-A539-0E33728291BE}"/>
              </a:ext>
            </a:extLst>
          </p:cNvPr>
          <p:cNvSpPr/>
          <p:nvPr/>
        </p:nvSpPr>
        <p:spPr>
          <a:xfrm>
            <a:off x="8181677" y="3190307"/>
            <a:ext cx="1172287" cy="1024667"/>
          </a:xfrm>
          <a:prstGeom prst="flowChartDecision">
            <a:avLst/>
          </a:prstGeom>
          <a:solidFill>
            <a:srgbClr val="DE68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Decisione 10">
            <a:extLst>
              <a:ext uri="{FF2B5EF4-FFF2-40B4-BE49-F238E27FC236}">
                <a16:creationId xmlns:a16="http://schemas.microsoft.com/office/drawing/2014/main" id="{7E9BE2EA-EBCD-F5DF-9971-CC947307B68B}"/>
              </a:ext>
            </a:extLst>
          </p:cNvPr>
          <p:cNvSpPr/>
          <p:nvPr/>
        </p:nvSpPr>
        <p:spPr>
          <a:xfrm>
            <a:off x="8258982" y="3090915"/>
            <a:ext cx="1492547" cy="1234493"/>
          </a:xfrm>
          <a:prstGeom prst="flowChartDecision">
            <a:avLst/>
          </a:prstGeom>
          <a:solidFill>
            <a:srgbClr val="E67CB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err="1">
                <a:solidFill>
                  <a:schemeClr val="accent4"/>
                </a:solidFill>
                <a:cs typeface="Arial"/>
              </a:rPr>
              <a:t>AnimeUnity</a:t>
            </a:r>
            <a:endParaRPr lang="it-IT">
              <a:solidFill>
                <a:schemeClr val="accent4"/>
              </a:solidFill>
              <a:cs typeface="Arial"/>
            </a:endParaRPr>
          </a:p>
        </p:txBody>
      </p:sp>
      <p:sp>
        <p:nvSpPr>
          <p:cNvPr id="15" name="Decisione 14">
            <a:extLst>
              <a:ext uri="{FF2B5EF4-FFF2-40B4-BE49-F238E27FC236}">
                <a16:creationId xmlns:a16="http://schemas.microsoft.com/office/drawing/2014/main" id="{8697D0CB-AA11-0D6D-B5ED-913EB7BF730A}"/>
              </a:ext>
            </a:extLst>
          </p:cNvPr>
          <p:cNvSpPr/>
          <p:nvPr/>
        </p:nvSpPr>
        <p:spPr>
          <a:xfrm>
            <a:off x="5289570" y="4226211"/>
            <a:ext cx="1183330" cy="1024667"/>
          </a:xfrm>
          <a:prstGeom prst="flowChartDecision">
            <a:avLst/>
          </a:prstGeom>
          <a:solidFill>
            <a:srgbClr val="DE68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Decisione 15">
            <a:extLst>
              <a:ext uri="{FF2B5EF4-FFF2-40B4-BE49-F238E27FC236}">
                <a16:creationId xmlns:a16="http://schemas.microsoft.com/office/drawing/2014/main" id="{C624F9F6-2E9C-49B2-9D91-4D9E81DF9D84}"/>
              </a:ext>
            </a:extLst>
          </p:cNvPr>
          <p:cNvSpPr/>
          <p:nvPr/>
        </p:nvSpPr>
        <p:spPr>
          <a:xfrm>
            <a:off x="4737395" y="4226211"/>
            <a:ext cx="1183330" cy="1024667"/>
          </a:xfrm>
          <a:prstGeom prst="flowChartDecision">
            <a:avLst/>
          </a:prstGeom>
          <a:solidFill>
            <a:srgbClr val="DE68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Decisione 16">
            <a:extLst>
              <a:ext uri="{FF2B5EF4-FFF2-40B4-BE49-F238E27FC236}">
                <a16:creationId xmlns:a16="http://schemas.microsoft.com/office/drawing/2014/main" id="{3C66DC83-074B-FB03-1E47-4974ECFD90FA}"/>
              </a:ext>
            </a:extLst>
          </p:cNvPr>
          <p:cNvSpPr/>
          <p:nvPr/>
        </p:nvSpPr>
        <p:spPr>
          <a:xfrm>
            <a:off x="4858874" y="4126819"/>
            <a:ext cx="1503590" cy="1234493"/>
          </a:xfrm>
          <a:prstGeom prst="flowChartDecision">
            <a:avLst/>
          </a:prstGeom>
          <a:solidFill>
            <a:srgbClr val="E67CB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t-IT" sz="1200">
              <a:solidFill>
                <a:schemeClr val="accent4"/>
              </a:solidFill>
              <a:cs typeface="Arial"/>
            </a:endParaRPr>
          </a:p>
        </p:txBody>
      </p:sp>
      <p:sp>
        <p:nvSpPr>
          <p:cNvPr id="18" name="CasellaDiTesto 17">
            <a:extLst>
              <a:ext uri="{FF2B5EF4-FFF2-40B4-BE49-F238E27FC236}">
                <a16:creationId xmlns:a16="http://schemas.microsoft.com/office/drawing/2014/main" id="{84650745-78DA-64BE-3476-48E63F284D93}"/>
              </a:ext>
            </a:extLst>
          </p:cNvPr>
          <p:cNvSpPr txBox="1"/>
          <p:nvPr/>
        </p:nvSpPr>
        <p:spPr>
          <a:xfrm>
            <a:off x="5003978" y="4591903"/>
            <a:ext cx="13252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chemeClr val="accent4"/>
                </a:solidFill>
              </a:rPr>
              <a:t>MyAnimeList</a:t>
            </a:r>
            <a:endParaRPr lang="it-IT">
              <a:solidFill>
                <a:schemeClr val="accent4"/>
              </a:solidFill>
            </a:endParaRPr>
          </a:p>
        </p:txBody>
      </p:sp>
      <p:sp>
        <p:nvSpPr>
          <p:cNvPr id="26" name="Decisione 25">
            <a:extLst>
              <a:ext uri="{FF2B5EF4-FFF2-40B4-BE49-F238E27FC236}">
                <a16:creationId xmlns:a16="http://schemas.microsoft.com/office/drawing/2014/main" id="{7575133C-24B1-886F-1227-1444ADFFB00B}"/>
              </a:ext>
            </a:extLst>
          </p:cNvPr>
          <p:cNvSpPr/>
          <p:nvPr/>
        </p:nvSpPr>
        <p:spPr>
          <a:xfrm>
            <a:off x="1113851" y="4195264"/>
            <a:ext cx="1183330" cy="1024667"/>
          </a:xfrm>
          <a:prstGeom prst="flowChartDecision">
            <a:avLst/>
          </a:prstGeom>
          <a:solidFill>
            <a:srgbClr val="DE68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Decisione 26">
            <a:extLst>
              <a:ext uri="{FF2B5EF4-FFF2-40B4-BE49-F238E27FC236}">
                <a16:creationId xmlns:a16="http://schemas.microsoft.com/office/drawing/2014/main" id="{AEC52F0E-CD76-47A0-16DE-E1D9CE798CD6}"/>
              </a:ext>
            </a:extLst>
          </p:cNvPr>
          <p:cNvSpPr/>
          <p:nvPr/>
        </p:nvSpPr>
        <p:spPr>
          <a:xfrm>
            <a:off x="561676" y="4195264"/>
            <a:ext cx="1183330" cy="1024667"/>
          </a:xfrm>
          <a:prstGeom prst="flowChartDecision">
            <a:avLst/>
          </a:prstGeom>
          <a:solidFill>
            <a:srgbClr val="DE68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Decisione 27">
            <a:extLst>
              <a:ext uri="{FF2B5EF4-FFF2-40B4-BE49-F238E27FC236}">
                <a16:creationId xmlns:a16="http://schemas.microsoft.com/office/drawing/2014/main" id="{8F1DD5DF-30B0-A9E9-900A-262538D15739}"/>
              </a:ext>
            </a:extLst>
          </p:cNvPr>
          <p:cNvSpPr/>
          <p:nvPr/>
        </p:nvSpPr>
        <p:spPr>
          <a:xfrm>
            <a:off x="683155" y="4095872"/>
            <a:ext cx="1503590" cy="1234493"/>
          </a:xfrm>
          <a:prstGeom prst="flowChartDecision">
            <a:avLst/>
          </a:prstGeom>
          <a:solidFill>
            <a:srgbClr val="E67CB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t-IT" sz="1200">
              <a:solidFill>
                <a:schemeClr val="accent4"/>
              </a:solidFill>
              <a:cs typeface="Arial"/>
            </a:endParaRPr>
          </a:p>
        </p:txBody>
      </p:sp>
      <p:sp>
        <p:nvSpPr>
          <p:cNvPr id="29" name="CasellaDiTesto 28">
            <a:extLst>
              <a:ext uri="{FF2B5EF4-FFF2-40B4-BE49-F238E27FC236}">
                <a16:creationId xmlns:a16="http://schemas.microsoft.com/office/drawing/2014/main" id="{ABA16CC1-AB48-6266-A92F-53C6626942D3}"/>
              </a:ext>
            </a:extLst>
          </p:cNvPr>
          <p:cNvSpPr txBox="1"/>
          <p:nvPr/>
        </p:nvSpPr>
        <p:spPr>
          <a:xfrm>
            <a:off x="828259" y="4560956"/>
            <a:ext cx="13252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solidFill>
                  <a:schemeClr val="accent4"/>
                </a:solidFill>
              </a:rPr>
              <a:t>AnimeWorld</a:t>
            </a:r>
            <a:endParaRPr lang="it-IT" err="1"/>
          </a:p>
        </p:txBody>
      </p:sp>
      <p:sp>
        <p:nvSpPr>
          <p:cNvPr id="30" name="Ovale 29">
            <a:extLst>
              <a:ext uri="{FF2B5EF4-FFF2-40B4-BE49-F238E27FC236}">
                <a16:creationId xmlns:a16="http://schemas.microsoft.com/office/drawing/2014/main" id="{A2D283B7-0D6D-3265-7F06-C4108008E782}"/>
              </a:ext>
            </a:extLst>
          </p:cNvPr>
          <p:cNvSpPr/>
          <p:nvPr/>
        </p:nvSpPr>
        <p:spPr>
          <a:xfrm>
            <a:off x="2933841" y="4149522"/>
            <a:ext cx="1159564" cy="1060173"/>
          </a:xfrm>
          <a:prstGeom prst="ellipse">
            <a:avLst/>
          </a:prstGeom>
          <a:solidFill>
            <a:schemeClr val="accent4"/>
          </a:solid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a:cs typeface="Arial"/>
              </a:rPr>
              <a:t>Web</a:t>
            </a:r>
          </a:p>
          <a:p>
            <a:pPr algn="ctr"/>
            <a:r>
              <a:rPr lang="it-IT" err="1">
                <a:cs typeface="Arial"/>
              </a:rPr>
              <a:t>Scraper</a:t>
            </a:r>
            <a:endParaRPr lang="it-IT">
              <a:cs typeface="Arial"/>
            </a:endParaRPr>
          </a:p>
        </p:txBody>
      </p:sp>
      <p:cxnSp>
        <p:nvCxnSpPr>
          <p:cNvPr id="4" name="Connettore 2 3">
            <a:extLst>
              <a:ext uri="{FF2B5EF4-FFF2-40B4-BE49-F238E27FC236}">
                <a16:creationId xmlns:a16="http://schemas.microsoft.com/office/drawing/2014/main" id="{369AEA70-CE04-772B-CC89-C7A73F521F10}"/>
              </a:ext>
            </a:extLst>
          </p:cNvPr>
          <p:cNvCxnSpPr/>
          <p:nvPr/>
        </p:nvCxnSpPr>
        <p:spPr>
          <a:xfrm flipH="1" flipV="1">
            <a:off x="2300176" y="4727943"/>
            <a:ext cx="627321" cy="7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ttore 2 4">
            <a:extLst>
              <a:ext uri="{FF2B5EF4-FFF2-40B4-BE49-F238E27FC236}">
                <a16:creationId xmlns:a16="http://schemas.microsoft.com/office/drawing/2014/main" id="{02C446B9-ACA5-F425-F80B-469B7F6A15F5}"/>
              </a:ext>
            </a:extLst>
          </p:cNvPr>
          <p:cNvCxnSpPr>
            <a:cxnSpLocks/>
          </p:cNvCxnSpPr>
          <p:nvPr/>
        </p:nvCxnSpPr>
        <p:spPr>
          <a:xfrm flipV="1">
            <a:off x="4105939" y="4781106"/>
            <a:ext cx="657446" cy="7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BAD5B127-8FC6-1077-E23F-89FD8C0F7CA5}"/>
              </a:ext>
            </a:extLst>
          </p:cNvPr>
          <p:cNvSpPr/>
          <p:nvPr/>
        </p:nvSpPr>
        <p:spPr>
          <a:xfrm>
            <a:off x="6717259" y="2545777"/>
            <a:ext cx="1008937" cy="882964"/>
          </a:xfrm>
          <a:prstGeom prst="ellipse">
            <a:avLst/>
          </a:prstGeom>
          <a:solidFill>
            <a:schemeClr val="accent4"/>
          </a:solid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a:cs typeface="Arial"/>
              </a:rPr>
              <a:t>API</a:t>
            </a:r>
          </a:p>
        </p:txBody>
      </p:sp>
      <p:cxnSp>
        <p:nvCxnSpPr>
          <p:cNvPr id="12" name="Connettore a gomito 11">
            <a:extLst>
              <a:ext uri="{FF2B5EF4-FFF2-40B4-BE49-F238E27FC236}">
                <a16:creationId xmlns:a16="http://schemas.microsoft.com/office/drawing/2014/main" id="{60EB3DA5-060B-2D9E-AB81-39CBB4DA18AB}"/>
              </a:ext>
            </a:extLst>
          </p:cNvPr>
          <p:cNvCxnSpPr/>
          <p:nvPr/>
        </p:nvCxnSpPr>
        <p:spPr>
          <a:xfrm>
            <a:off x="7730976" y="3008350"/>
            <a:ext cx="453657" cy="7017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reccia in giù 12">
            <a:extLst>
              <a:ext uri="{FF2B5EF4-FFF2-40B4-BE49-F238E27FC236}">
                <a16:creationId xmlns:a16="http://schemas.microsoft.com/office/drawing/2014/main" id="{199301AD-8AFA-42FE-BCE2-7E6252C83E02}"/>
              </a:ext>
            </a:extLst>
          </p:cNvPr>
          <p:cNvSpPr/>
          <p:nvPr/>
        </p:nvSpPr>
        <p:spPr>
          <a:xfrm>
            <a:off x="3349255" y="5298557"/>
            <a:ext cx="336698" cy="327838"/>
          </a:xfrm>
          <a:prstGeom prst="downArrow">
            <a:avLst/>
          </a:prstGeom>
          <a:solidFill>
            <a:srgbClr val="DE68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8C8274EE-3B07-EC6A-3B38-A756C2AD71C6}"/>
              </a:ext>
            </a:extLst>
          </p:cNvPr>
          <p:cNvSpPr txBox="1"/>
          <p:nvPr/>
        </p:nvSpPr>
        <p:spPr>
          <a:xfrm>
            <a:off x="3225210" y="5741581"/>
            <a:ext cx="6999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JSON</a:t>
            </a:r>
          </a:p>
        </p:txBody>
      </p:sp>
      <p:sp>
        <p:nvSpPr>
          <p:cNvPr id="21" name="Freccia in giù 20">
            <a:extLst>
              <a:ext uri="{FF2B5EF4-FFF2-40B4-BE49-F238E27FC236}">
                <a16:creationId xmlns:a16="http://schemas.microsoft.com/office/drawing/2014/main" id="{012743BA-3A15-0980-D39C-A5DFFA547EDB}"/>
              </a:ext>
            </a:extLst>
          </p:cNvPr>
          <p:cNvSpPr/>
          <p:nvPr/>
        </p:nvSpPr>
        <p:spPr>
          <a:xfrm>
            <a:off x="7052929" y="3544184"/>
            <a:ext cx="336698" cy="327838"/>
          </a:xfrm>
          <a:prstGeom prst="downArrow">
            <a:avLst/>
          </a:prstGeom>
          <a:solidFill>
            <a:srgbClr val="DE68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48480D9C-538C-87E2-7F1E-5FC6D44F0380}"/>
              </a:ext>
            </a:extLst>
          </p:cNvPr>
          <p:cNvSpPr txBox="1"/>
          <p:nvPr/>
        </p:nvSpPr>
        <p:spPr>
          <a:xfrm>
            <a:off x="6866861" y="3907464"/>
            <a:ext cx="6999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JSON</a:t>
            </a:r>
          </a:p>
        </p:txBody>
      </p:sp>
    </p:spTree>
    <p:extLst>
      <p:ext uri="{BB962C8B-B14F-4D97-AF65-F5344CB8AC3E}">
        <p14:creationId xmlns:p14="http://schemas.microsoft.com/office/powerpoint/2010/main" val="853091039"/>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EN_Artificial_Intelligence_by_Slidesgo</Template>
  <Application>Microsoft Office PowerPoint</Application>
  <PresentationFormat>Widescreen</PresentationFormat>
  <Slides>27</Slides>
  <Notes>9</Notes>
  <HiddenSlides>0</HiddenSlides>
  <ScaleCrop>false</ScaleCrop>
  <HeadingPairs>
    <vt:vector size="4" baseType="variant">
      <vt:variant>
        <vt:lpstr>Tema</vt:lpstr>
      </vt:variant>
      <vt:variant>
        <vt:i4>2</vt:i4>
      </vt:variant>
      <vt:variant>
        <vt:lpstr>Titoli diapositive</vt:lpstr>
      </vt:variant>
      <vt:variant>
        <vt:i4>27</vt:i4>
      </vt:variant>
    </vt:vector>
  </HeadingPairs>
  <TitlesOfParts>
    <vt:vector size="29" baseType="lpstr">
      <vt:lpstr>Artificial Intelligence by Slidesgo</vt:lpstr>
      <vt:lpstr>Slidesgo Final Pages</vt:lpstr>
      <vt:lpstr>Analisi del mondo anime attraverso AnimeUnity, AnimeWorld e MyAnimeList</vt:lpstr>
      <vt:lpstr>01</vt:lpstr>
      <vt:lpstr>Introduzione</vt:lpstr>
      <vt:lpstr>Presentazione standard di PowerPoint</vt:lpstr>
      <vt:lpstr>Obiettivi</vt:lpstr>
      <vt:lpstr>Metriche di Valutazione</vt:lpstr>
      <vt:lpstr>Workflow </vt:lpstr>
      <vt:lpstr>Acquisizione Dati</vt:lpstr>
      <vt:lpstr>Acquisizione Dati</vt:lpstr>
      <vt:lpstr>Acquisizione Dati</vt:lpstr>
      <vt:lpstr>Database</vt:lpstr>
      <vt:lpstr>Presentazione standard di PowerPoint</vt:lpstr>
      <vt:lpstr>Presentazione standard di PowerPoint</vt:lpstr>
      <vt:lpstr>Data Cleaning e Data Integration</vt:lpstr>
      <vt:lpstr>Data Cleaning e Data Integration</vt:lpstr>
      <vt:lpstr>Data Quality</vt:lpstr>
      <vt:lpstr>Data Quality</vt:lpstr>
      <vt:lpstr>Accuracy</vt:lpstr>
      <vt:lpstr>Completeness</vt:lpstr>
      <vt:lpstr>Currency</vt:lpstr>
      <vt:lpstr>Consistency</vt:lpstr>
      <vt:lpstr>Analisi Risultati</vt:lpstr>
      <vt:lpstr>Confronto top 100 AnimeUnity e top 100 AnimeWorld </vt:lpstr>
      <vt:lpstr>Confronto con MyAnimeList: Fase esplorativa </vt:lpstr>
      <vt:lpstr>Presentazione standard di PowerPoint</vt:lpstr>
      <vt:lpstr>Conclusioni e Sviluppi futuri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 del mondo anime attraverso AnimeUnity, AnimeWorld e MyAnimeList</dc:title>
  <dc:creator>r.ferrari22@campus.unimib.it</dc:creator>
  <cp:revision>3</cp:revision>
  <dcterms:created xsi:type="dcterms:W3CDTF">2023-06-10T10:02:00Z</dcterms:created>
  <dcterms:modified xsi:type="dcterms:W3CDTF">2023-06-19T15:20:51Z</dcterms:modified>
</cp:coreProperties>
</file>